
<file path=[Content_Types].xml><?xml version="1.0" encoding="utf-8"?>
<Types xmlns="http://schemas.openxmlformats.org/package/2006/content-types">
  <Default ContentType="application/vnd.openxmlformats-package.relationships+xml" Extension="rels"/>
  <Default ContentType="image/png" Extension="png"/>
  <Default ContentType="application/xml" Extension="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0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8.xml"/>
  <Override ContentType="application/vnd.openxmlformats-officedocument.presentationml.notesMaster+xml" PartName="/ppt/notesMasters/notesMaster1.xml"/>
  <Override ContentType="application/vnd.openxmlformats-officedocument.presentationml.comments+xml" PartName="/ppt/comments/comment7.xml"/>
  <Override ContentType="application/vnd.openxmlformats-officedocument.presentationml.comments+xml" PartName="/ppt/comments/comment25.xml"/>
  <Override ContentType="application/vnd.openxmlformats-officedocument.presentationml.comments+xml" PartName="/ppt/comments/comment16.xml"/>
  <Override ContentType="application/vnd.openxmlformats-officedocument.presentationml.comments+xml" PartName="/ppt/comments/comment18.xml"/>
  <Override ContentType="application/vnd.openxmlformats-officedocument.presentationml.comments+xml" PartName="/ppt/comments/comment17.xml"/>
  <Override ContentType="application/vnd.openxmlformats-officedocument.presentationml.comments+xml" PartName="/ppt/comments/comment26.xml"/>
  <Override ContentType="application/vnd.openxmlformats-officedocument.presentationml.comments+xml" PartName="/ppt/comments/comment11.xml"/>
  <Override ContentType="application/vnd.openxmlformats-officedocument.presentationml.comments+xml" PartName="/ppt/comments/comment27.xml"/>
  <Override ContentType="application/vnd.openxmlformats-officedocument.presentationml.comments+xml" PartName="/ppt/comments/comment6.xml"/>
  <Override ContentType="application/vnd.openxmlformats-officedocument.presentationml.comments+xml" PartName="/ppt/comments/comment3.xml"/>
  <Override ContentType="application/vnd.openxmlformats-officedocument.presentationml.comments+xml" PartName="/ppt/comments/comment14.xml"/>
  <Override ContentType="application/vnd.openxmlformats-officedocument.presentationml.comments+xml" PartName="/ppt/comments/comment1.xml"/>
  <Override ContentType="application/vnd.openxmlformats-officedocument.presentationml.comments+xml" PartName="/ppt/comments/comment22.xml"/>
  <Override ContentType="application/vnd.openxmlformats-officedocument.presentationml.comments+xml" PartName="/ppt/comments/comment8.xml"/>
  <Override ContentType="application/vnd.openxmlformats-officedocument.presentationml.comments+xml" PartName="/ppt/comments/comment5.xml"/>
  <Override ContentType="application/vnd.openxmlformats-officedocument.presentationml.comments+xml" PartName="/ppt/comments/comment15.xml"/>
  <Override ContentType="application/vnd.openxmlformats-officedocument.presentationml.comments+xml" PartName="/ppt/comments/comment9.xml"/>
  <Override ContentType="application/vnd.openxmlformats-officedocument.presentationml.comments+xml" PartName="/ppt/comments/comment13.xml"/>
  <Override ContentType="application/vnd.openxmlformats-officedocument.presentationml.comments+xml" PartName="/ppt/comments/comment10.xml"/>
  <Override ContentType="application/vnd.openxmlformats-officedocument.presentationml.comments+xml" PartName="/ppt/comments/comment23.xml"/>
  <Override ContentType="application/vnd.openxmlformats-officedocument.presentationml.comments+xml" PartName="/ppt/comments/comment12.xml"/>
  <Override ContentType="application/vnd.openxmlformats-officedocument.presentationml.comments+xml" PartName="/ppt/comments/comment2.xml"/>
  <Override ContentType="application/vnd.openxmlformats-officedocument.presentationml.comments+xml" PartName="/ppt/comments/comment19.xml"/>
  <Override ContentType="application/vnd.openxmlformats-officedocument.presentationml.comments+xml" PartName="/ppt/comments/comment24.xml"/>
  <Override ContentType="application/vnd.openxmlformats-officedocument.presentationml.comments+xml" PartName="/ppt/comments/comment20.xml"/>
  <Override ContentType="application/vnd.openxmlformats-officedocument.presentationml.comments+xml" PartName="/ppt/comments/comment4.xml"/>
  <Override ContentType="application/vnd.openxmlformats-officedocument.presentationml.comments+xml" PartName="/ppt/comments/comment2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commentAuthors+xml" PartName="/ppt/commentAuthors.xml"/>
  <Override ContentType="application/vnd.openxmlformats-officedocument.theme+xml" PartName="/ppt/theme/theme3.xml"/>
  <Override ContentType="application/vnd.openxmlformats-officedocument.theme+xml" PartName="/ppt/theme/theme2.xml"/>
  <Override ContentType="application/vnd.openxmlformats-officedocument.theme+xml" PartName="/ppt/theme/theme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6.xml"/>
  <Override ContentType="application/vnd.openxmlformats-officedocument.presentationml.slide+xml" PartName="/ppt/slides/slide21.xml"/>
  <Override ContentType="application/vnd.openxmlformats-officedocument.presentationml.slide+xml" PartName="/ppt/slides/slide2.xml"/>
  <Override ContentType="application/vnd.openxmlformats-officedocument.presentationml.slide+xml" PartName="/ppt/slides/slide26.xml"/>
  <Override ContentType="application/vnd.openxmlformats-officedocument.presentationml.slide+xml" PartName="/ppt/slides/slide25.xml"/>
  <Override ContentType="application/vnd.openxmlformats-officedocument.presentationml.slide+xml" PartName="/ppt/slides/slide6.xml"/>
  <Override ContentType="application/vnd.openxmlformats-officedocument.presentationml.slide+xml" PartName="/ppt/slides/slide3.xml"/>
  <Override ContentType="application/vnd.openxmlformats-officedocument.presentationml.slide+xml" PartName="/ppt/slides/slide33.xml"/>
  <Override ContentType="application/vnd.openxmlformats-officedocument.presentationml.slide+xml" PartName="/ppt/slides/slide36.xml"/>
  <Override ContentType="application/vnd.openxmlformats-officedocument.presentationml.slide+xml" PartName="/ppt/slides/slide35.xml"/>
  <Override ContentType="application/vnd.openxmlformats-officedocument.presentationml.slide+xml" PartName="/ppt/slides/slide17.xml"/>
  <Override ContentType="application/vnd.openxmlformats-officedocument.presentationml.slide+xml" PartName="/ppt/slides/slide24.xml"/>
  <Override ContentType="application/vnd.openxmlformats-officedocument.presentationml.slide+xml" PartName="/ppt/slides/slide34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0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29.xml"/>
  <Override ContentType="application/vnd.openxmlformats-officedocument.presentationml.slide+xml" PartName="/ppt/slides/slide9.xml"/>
  <Override ContentType="application/vnd.openxmlformats-officedocument.presentationml.slide+xml" PartName="/ppt/slides/slide18.xml"/>
  <Override ContentType="application/vnd.openxmlformats-officedocument.presentationml.slide+xml" PartName="/ppt/slides/slide15.xml"/>
  <Override ContentType="application/vnd.openxmlformats-officedocument.presentationml.slide+xml" PartName="/ppt/slides/slide7.xml"/>
  <Override ContentType="application/vnd.openxmlformats-officedocument.presentationml.slide+xml" PartName="/ppt/slides/slide30.xml"/>
  <Override ContentType="application/vnd.openxmlformats-officedocument.presentationml.slide+xml" PartName="/ppt/slides/slide8.xml"/>
  <Override ContentType="application/vnd.openxmlformats-officedocument.presentationml.slide+xml" PartName="/ppt/slides/slide27.xml"/>
  <Override ContentType="application/vnd.openxmlformats-officedocument.presentationml.slide+xml" PartName="/ppt/slides/slide19.xml"/>
  <Override ContentType="application/vnd.openxmlformats-officedocument.presentationml.slide+xml" PartName="/ppt/slides/slide28.xml"/>
  <Override ContentType="application/vnd.openxmlformats-officedocument.presentationml.slide+xml" PartName="/ppt/slides/slide4.xml"/>
  <Override ContentType="application/vnd.openxmlformats-officedocument.presentationml.slide+xml" PartName="/ppt/slides/slide14.xml"/>
  <Override ContentType="application/vnd.openxmlformats-officedocument.presentationml.slide+xml" PartName="/ppt/slides/slide5.xml"/>
  <Override ContentType="application/vnd.openxmlformats-officedocument.presentationml.slide+xml" PartName="/ppt/slides/slide22.xml"/>
  <Override ContentType="application/vnd.openxmlformats-officedocument.presentationml.tableStyles+xml" PartName="/ppt/tableStyle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strictFirstAndLastChars="0" saveSubsetFonts="1">
  <p:sldMasterIdLst>
    <p:sldMasterId id="2147483654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</p:sldIdLst>
  <p:sldSz cy="5143500" cx="9144000"/>
  <p:notesSz cx="6858000" cy="9144000"/>
  <p:defaultTextStyle>
    <a:defPPr marR="0" rtl="0" algn="l">
      <a:lnSpc>
        <a:spcPct val="100000"/>
      </a:lnSpc>
      <a:spcBef>
        <a:spcPts val="0"/>
      </a:spcBef>
      <a:spcAft>
        <a:spcPts val="0"/>
      </a:spcAft>
    </a:defPPr>
    <a:lvl1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mAuthor clrIdx="0" id="0" initials="" lastIdx="66" name="Josh Fass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tableStyles.xml><?xml version="1.0" encoding="utf-8"?>
<a:tblStyleLst xmlns:a="http://schemas.openxmlformats.org/drawingml/2006/main" xmlns:r="http://schemas.openxmlformats.org/officeDocument/2006/relationships" def="{90651C3A-4460-11DB-9652-00E08161165F}"/>
</file>

<file path=ppt/_rels/presentation.xml.rels><?xml version="1.0" encoding="UTF-8" standalone="yes"?><Relationships xmlns="http://schemas.openxmlformats.org/package/2006/relationships"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37" Type="http://schemas.openxmlformats.org/officeDocument/2006/relationships/slide" Target="slides/slide31.xml"/><Relationship Id="rId19" Type="http://schemas.openxmlformats.org/officeDocument/2006/relationships/slide" Target="slides/slide13.xml"/><Relationship Id="rId36" Type="http://schemas.openxmlformats.org/officeDocument/2006/relationships/slide" Target="slides/slide30.xml"/><Relationship Id="rId18" Type="http://schemas.openxmlformats.org/officeDocument/2006/relationships/slide" Target="slides/slide1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30" Type="http://schemas.openxmlformats.org/officeDocument/2006/relationships/slide" Target="slides/slide24.xml"/><Relationship Id="rId12" Type="http://schemas.openxmlformats.org/officeDocument/2006/relationships/slide" Target="slides/slide6.xml"/><Relationship Id="rId31" Type="http://schemas.openxmlformats.org/officeDocument/2006/relationships/slide" Target="slides/slide25.xml"/><Relationship Id="rId13" Type="http://schemas.openxmlformats.org/officeDocument/2006/relationships/slide" Target="slides/slide7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29" Type="http://schemas.openxmlformats.org/officeDocument/2006/relationships/slide" Target="slides/slide2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" Type="http://schemas.openxmlformats.org/officeDocument/2006/relationships/presProps" Target="presProps.xml"/><Relationship Id="rId21" Type="http://schemas.openxmlformats.org/officeDocument/2006/relationships/slide" Target="slides/slide15.xml"/><Relationship Id="rId40" Type="http://schemas.openxmlformats.org/officeDocument/2006/relationships/slide" Target="slides/slide34.xml"/><Relationship Id="rId1" Type="http://schemas.openxmlformats.org/officeDocument/2006/relationships/theme" Target="theme/theme2.xml"/><Relationship Id="rId22" Type="http://schemas.openxmlformats.org/officeDocument/2006/relationships/slide" Target="slides/slide16.xml"/><Relationship Id="rId41" Type="http://schemas.openxmlformats.org/officeDocument/2006/relationships/slide" Target="slides/slide35.xml"/><Relationship Id="rId4" Type="http://schemas.openxmlformats.org/officeDocument/2006/relationships/commentAuthors" Target="commentAuthors.xml"/><Relationship Id="rId23" Type="http://schemas.openxmlformats.org/officeDocument/2006/relationships/slide" Target="slides/slide17.xml"/><Relationship Id="rId42" Type="http://schemas.openxmlformats.org/officeDocument/2006/relationships/slide" Target="slides/slide36.xml"/><Relationship Id="rId3" Type="http://schemas.openxmlformats.org/officeDocument/2006/relationships/tableStyles" Target="tableStyles.xml"/><Relationship Id="rId24" Type="http://schemas.openxmlformats.org/officeDocument/2006/relationships/slide" Target="slides/slide18.xml"/><Relationship Id="rId20" Type="http://schemas.openxmlformats.org/officeDocument/2006/relationships/slide" Target="slides/slide14.xml"/><Relationship Id="rId9" Type="http://schemas.openxmlformats.org/officeDocument/2006/relationships/slide" Target="slides/slide3.xml"/><Relationship Id="rId6" Type="http://schemas.openxmlformats.org/officeDocument/2006/relationships/notesMaster" Target="notesMasters/notesMaster1.xml"/><Relationship Id="rId5" Type="http://schemas.openxmlformats.org/officeDocument/2006/relationships/slideMaster" Target="slideMasters/slideMaster1.xml"/><Relationship Id="rId8" Type="http://schemas.openxmlformats.org/officeDocument/2006/relationships/slide" Target="slides/slide2.xml"/><Relationship Id="rId7" Type="http://schemas.openxmlformats.org/officeDocument/2006/relationships/slide" Target="slides/slide1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m authorId="0" idx="16">
    <p:pos x="6000" y="0"/>
    <p:text>should the three figures (2D scatter plot, 1D kdeplots, and the horizontally stacked grayscale kdeplots) be on the same slide or 2 separate slides?</p:text>
  </p:cm>
  <p:cm authorId="0" idx="25">
    <p:pos x="6000" y="100"/>
    <p:text>oops: the projector's aspect ratio is 4:3, right? GDrive's default aspect ratio for slides appears to be 16:9...</p:text>
  </p:cm>
  <p:cm authorId="0" idx="38">
    <p:pos x="6000" y="200"/>
    <p:text>Is this slide redundant?</p:text>
  </p:cm>
  <p:cm authorId="0" idx="40">
    <p:pos x="6000" y="300"/>
    <p:text>To-do: figure out how to add slide numbers</p:text>
  </p:cm>
  <p:cm authorId="0" idx="41">
    <p:pos x="6000" y="400"/>
    <p:text>Title-slide picture?</p:text>
  </p:cm>
  <p:cm authorId="0" idx="42">
    <p:pos x="6000" y="500"/>
    <p:text>Use Cornell ppt template?</p:text>
  </p:cm>
  <p:cm authorId="0" idx="43">
    <p:pos x="6000" y="600"/>
    <p:text>I vote yes. Tonight after we finish collaboratively editing on GDrive, I'll render as a nicely formatted PDF</p:text>
  </p:cm>
  <p:cm authorId="0" idx="44">
    <p:pos x="6000" y="700"/>
    <p:text>https://brand.cornell.edu/downloads.php</p:text>
  </p:cm>
</p:cmLst>
</file>

<file path=ppt/comments/comment10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m authorId="0" idx="2">
    <p:pos x="6000" y="0"/>
    <p:text>repeat this, adding bullet points as we progress</p:text>
  </p:cm>
</p:cmLst>
</file>

<file path=ppt/comments/comment1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m authorId="0" idx="22">
    <p:pos x="6000" y="0"/>
    <p:text>write standalone script for producing these figures</p:text>
  </p:cm>
  <p:cm authorId="0" idx="23">
    <p:pos x="6000" y="100"/>
    <p:text>use consistent colormap</p:text>
  </p:cm>
</p:cmLst>
</file>

<file path=ppt/comments/comment12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m authorId="0" idx="3">
    <p:pos x="6000" y="0"/>
    <p:text>remove 1 and 2</p:text>
  </p:cm>
</p:cmLst>
</file>

<file path=ppt/comments/comment13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m authorId="0" idx="33">
    <p:pos x="6000" y="0"/>
    <p:text>Include KDE in these diagrams?</p:text>
  </p:cm>
</p:cmLst>
</file>

<file path=ppt/comments/comment14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m authorId="0" idx="5">
    <p:pos x="6000" y="0"/>
    <p:text>include predicted vs. actual density</p:text>
  </p:cm>
  <p:cm authorId="0" idx="6">
    <p:pos x="6000" y="100"/>
    <p:text>1 example each of high- and low-dimensional inputs</p:text>
  </p:cm>
  <p:cm authorId="0" idx="30">
    <p:pos x="6000" y="200"/>
    <p:text>ideally, a better density estimator would allow us to improve the actual output of the algorithm: re-do the consistency experiments with the improved estimator?</p:text>
  </p:cm>
</p:cmLst>
</file>

<file path=ppt/comments/comment15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m authorId="0" idx="14">
    <p:pos x="6000" y="0"/>
    <p:text>add a zeroth step: input=high-dimensional point-cloud (illustrated by a scatterplot with 3D axes)</p:text>
  </p:cm>
  <p:cm authorId="0" idx="21">
    <p:pos x="6000" y="100"/>
    <p:text>text is really small</p:text>
  </p:cm>
  <p:cm authorId="0" idx="66">
    <p:pos x="6000" y="200"/>
    <p:text>to-do: replace with actual distance matrix, make color-scheme less obnoxious</p:text>
  </p:cm>
</p:cmLst>
</file>

<file path=ppt/comments/comment16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m authorId="0" idx="45">
    <p:pos x="6000" y="0"/>
    <p:text>Include distance matrix? Distance matrix on previous slide is actually from this dataset...</p:text>
  </p:cm>
  <p:cm authorId="0" idx="60">
    <p:pos x="6000" y="100"/>
    <p:text>- remove top-right box outlines
- remove tick labels</p:text>
  </p:cm>
</p:cmLst>
</file>

<file path=ppt/comments/comment17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m authorId="0" idx="8">
    <p:pos x="6000" y="0"/>
    <p:text>more plots for approx. TPE solutions with different linkage?</p:text>
  </p:cm>
  <p:cm authorId="0" idx="17">
    <p:pos x="6000" y="100"/>
    <p:text>panel of digit images stolen from sklearn documentation, re-do without "training:"/"prediction" labels?</p:text>
  </p:cm>
  <p:cm authorId="0" idx="61">
    <p:pos x="6000" y="200"/>
    <p:text>more readable legend</p:text>
  </p:cm>
  <p:cm authorId="0" idx="62">
    <p:pos x="6000" y="300"/>
    <p:text>better colormap for the TPE solution</p:text>
  </p:cm>
  <p:cm authorId="0" idx="63">
    <p:pos x="6000" y="400"/>
    <p:text>have some example images as callouts / interpret the embedding:
- there are 2 groups of 7's (orange) on either side of the 1's
- the 4s and 9s are near each other (brown and green)
- some outliers: are they actually outliers?</p:text>
  </p:cm>
</p:cmLst>
</file>

<file path=ppt/comments/comment18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m authorId="0" idx="64">
    <p:pos x="6000" y="0"/>
    <p:text>[to-do: add Isomap, LLE, t-SNE, TPE]</p:text>
  </p:cm>
  <p:cm authorId="0" idx="65">
    <p:pos x="6000" y="100"/>
    <p:text>pick 3</p:text>
  </p:cm>
</p:cmLst>
</file>

<file path=ppt/comments/comment19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m authorId="0" idx="35">
    <p:pos x="6000" y="0"/>
    <p:text>clarity:
- include a diagram about how this is measured
- label that this is on digit images</p:text>
  </p:cm>
  <p:cm authorId="0" idx="36">
    <p:pos x="6000" y="100"/>
    <p:text>replace with a bar-chart with fewer TPE variants</p:text>
  </p:cm>
</p:cmLst>
</file>

<file path=ppt/comments/comment2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m authorId="0" idx="24">
    <p:pos x="6000" y="0"/>
    <p:text>redundant, may remove this slide?</p:text>
  </p:cm>
</p:cmLst>
</file>

<file path=ppt/comments/comment20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m authorId="0" idx="9">
    <p:pos x="6000" y="0"/>
    <p:text>edit neighborhood preservation diagram:
- k-nearest in original data should be marked somehow (different color, outline, etc.), so that we can actually read the second plot</p:text>
  </p:cm>
  <p:cm authorId="0" idx="10">
    <p:pos x="6000" y="100"/>
    <p:text>explicitly describe that we do this for a range of values of k? or is that clear enough from x-label of results plot?</p:text>
  </p:cm>
  <p:cm authorId="0" idx="11">
    <p:pos x="6000" y="200"/>
    <p:text>hmm, probably most concise way is to edit x-label from "# Nearest Neighbors" to "# Nearest Neighbors (k)"</p:text>
  </p:cm>
  <p:cm authorId="0" idx="12">
    <p:pos x="6000" y="300"/>
    <p:text>the plot looks continuous because it's densely sampled, but this might be misleading: replace with discrete points?</p:text>
  </p:cm>
  <p:cm authorId="0" idx="13">
    <p:pos x="6000" y="400"/>
    <p:text>add an epsilon-neighborhood-preservation plot?</p:text>
  </p:cm>
  <p:cm authorId="0" idx="47">
    <p:pos x="6000" y="500"/>
    <p:text>Reduce the visual clutter in this plot</p:text>
  </p:cm>
  <p:cm authorId="0" idx="48">
    <p:pos x="6000" y="600"/>
    <p:text>Plot PCA by itself first? Illustrate that it's monotonically increasing. Compare PCA embedding into different dimensions?</p:text>
  </p:cm>
  <p:cm authorId="0" idx="49">
    <p:pos x="6000" y="700"/>
    <p:text>Don't use dotted lines</p:text>
  </p:cm>
  <p:cm authorId="0" idx="50">
    <p:pos x="6000" y="800"/>
    <p:text>Use consistent font</p:text>
  </p:cm>
  <p:cm authorId="0" idx="51">
    <p:pos x="6000" y="900"/>
    <p:text>Only use a couple variants of TPE</p:text>
  </p:cm>
  <p:cm authorId="0" idx="52">
    <p:pos x="6000" y="1000"/>
    <p:text>Include t-SNE in this plot</p:text>
  </p:cm>
</p:cmLst>
</file>

<file path=ppt/comments/comment2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m authorId="0" idx="7">
    <p:pos x="6000" y="0"/>
    <p:text>move after TPE</p:text>
  </p:cm>
  <p:cm authorId="0" idx="53">
    <p:pos x="6000" y="100"/>
    <p:text>need an overview of iPSC reprogramming?</p:text>
  </p:cm>
  <p:cm authorId="0" idx="54">
    <p:pos x="6000" y="200"/>
    <p:text>replace with hi-res version</p:text>
  </p:cm>
</p:cmLst>
</file>

<file path=ppt/comments/comment22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m authorId="0" idx="46">
    <p:pos x="6000" y="0"/>
    <p:text>Also comment on the possibly misleading effects of the force-directed layout w.r.t having points stretched along lines between clusters: just a consequence of the sparse connectivity of the neighbor graph</p:text>
  </p:cm>
</p:cmLst>
</file>

<file path=ppt/comments/comment23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m authorId="0" idx="1">
    <p:pos x="6000" y="0"/>
    <p:text>inline reference to original paper</p:text>
  </p:cm>
</p:cmLst>
</file>

<file path=ppt/comments/comment24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m authorId="0" idx="15">
    <p:pos x="6000" y="0"/>
    <p:text>- replace scatter plot with contour plot?
- for clarity, it might be useful to lay out each step as its own subpanel: different scatterplots for a few time-stamps, overlaid in the same scatterplot, then an arrow to a bivariate contour plot, with 1D density contours on each axis... then the density contours in the "1D PLS 'progression analysis'" figure make more sense?</p:text>
  </p:cm>
</p:cmLst>
</file>

<file path=ppt/comments/comment25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m authorId="0" idx="18">
    <p:pos x="6000" y="0"/>
    <p:text>we want to use this to compare multiple time-courses-- should we do this here? (currently only showing for one time-course)</p:text>
  </p:cm>
  <p:cm authorId="0" idx="19">
    <p:pos x="6000" y="100"/>
    <p:text>- label legend as "number of cells"
- comment that total number of cells increases over course of experiment?</p:text>
  </p:cm>
  <p:cm authorId="0" idx="20">
    <p:pos x="6000" y="200"/>
    <p:text>comment on sensitivity of k-means to rare populations</p:text>
  </p:cm>
  <p:cm authorId="0" idx="31">
    <p:pos x="6000" y="300"/>
    <p:text>need an illustrative diagram</p:text>
  </p:cm>
  <p:cm authorId="0" idx="32">
    <p:pos x="6000" y="400"/>
    <p:text>multi-panel "pipeline" figure:
1. several scatterplot "snapshots" aligned horizontally, labeled with "t=1" "t=2" ... "t=n", each scatterplot a different color
2. arrows converging on a single scatterplot with all timepoints overlaid, color-coded
3. recolor by cluster assignments, maybe draw cluster borders?
4. repeat panel 1, except now colored by cluster assignments, maybe with cluster borders?</p:text>
  </p:cm>
</p:cmLst>
</file>

<file path=ppt/comments/comment26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m authorId="0" idx="34">
    <p:pos x="6000" y="0"/>
    <p:text>add figure about neighborhood preservation on cytometry data</p:text>
  </p:cm>
  <p:cm authorId="0" idx="56">
    <p:pos x="6000" y="100"/>
    <p:text>to-do...</p:text>
  </p:cm>
</p:cmLst>
</file>

<file path=ppt/comments/comment27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m authorId="0" idx="37">
    <p:pos x="6000" y="0"/>
    <p:text>Need cooler conclusions</p:text>
  </p:cm>
</p:cmLst>
</file>

<file path=ppt/comments/comment3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m authorId="0" idx="27">
    <p:pos x="6000" y="0"/>
    <p:text>maybe these faster-paced slides should come before the outline + background/motivation slide?</p:text>
  </p:cm>
</p:cmLst>
</file>

<file path=ppt/comments/comment4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m authorId="0" idx="26">
    <p:pos x="6000" y="0"/>
    <p:text>[to-do] find wider-format image with same take-away</p:text>
  </p:cm>
</p:cmLst>
</file>

<file path=ppt/comments/comment5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m authorId="0" idx="59">
    <p:pos x="6000" y="0"/>
    <p:text>replace with high-res version</p:text>
  </p:cm>
</p:cmLst>
</file>

<file path=ppt/comments/comment6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m authorId="0" idx="28">
    <p:pos x="6000" y="0"/>
    <p:text>replace wall of text with a table?</p:text>
  </p:cm>
  <p:cm authorId="0" idx="29">
    <p:pos x="6000" y="100"/>
    <p:text>add cartoons?</p:text>
  </p:cm>
  <p:cm authorId="0" idx="39">
    <p:pos x="6000" y="200"/>
    <p:text>Not sure what ML problem "understanding iPSC reprogramming" maps to</p:text>
  </p:cm>
</p:cmLst>
</file>

<file path=ppt/comments/comment7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m authorId="0" idx="57">
    <p:pos x="6000" y="0"/>
    <p:text>better way to emphasize that the work is high-profile / well-received / frequently used?</p:text>
  </p:cm>
  <p:cm authorId="0" idx="58">
    <p:pos x="6000" y="100"/>
    <p:text>Could give examples from Science/Nature of the algorithms being applied?</p:text>
  </p:cm>
</p:cmLst>
</file>

<file path=ppt/comments/comment8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m authorId="0" idx="55">
    <p:pos x="6000" y="0"/>
    <p:text>hmm I wonder if the result of agglomerative clustering is much different from just applying k-means? it looks pretty similar visually, could check the correspondence relatively easily...</p:text>
  </p:cm>
</p:cmLst>
</file>

<file path=ppt/comments/comment9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m authorId="0" idx="4">
    <p:pos x="6000" y="0"/>
    <p:text>maybe move to previous slide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" name="Shape 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defRPr sz="1100"/>
            </a:lvl1pPr>
            <a:lvl2pPr>
              <a:spcBef>
                <a:spcPts val="0"/>
              </a:spcBef>
              <a:defRPr sz="1100"/>
            </a:lvl2pPr>
            <a:lvl3pPr>
              <a:spcBef>
                <a:spcPts val="0"/>
              </a:spcBef>
              <a:defRPr sz="1100"/>
            </a:lvl3pPr>
            <a:lvl4pPr>
              <a:spcBef>
                <a:spcPts val="0"/>
              </a:spcBef>
              <a:defRPr sz="1100"/>
            </a:lvl4pPr>
            <a:lvl5pPr>
              <a:spcBef>
                <a:spcPts val="0"/>
              </a:spcBef>
              <a:defRPr sz="1100"/>
            </a:lvl5pPr>
            <a:lvl6pPr>
              <a:spcBef>
                <a:spcPts val="0"/>
              </a:spcBef>
              <a:defRPr sz="1100"/>
            </a:lvl6pPr>
            <a:lvl7pPr>
              <a:spcBef>
                <a:spcPts val="0"/>
              </a:spcBef>
              <a:defRPr sz="1100"/>
            </a:lvl7pPr>
            <a:lvl8pPr>
              <a:spcBef>
                <a:spcPts val="0"/>
              </a:spcBef>
              <a:defRPr sz="1100"/>
            </a:lvl8pPr>
            <a:lvl9pPr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2" Type="http://schemas.openxmlformats.org/officeDocument/2006/relationships/hyperlink" Target="http://cs.jhu.edu/~razvanm/fs-expedition/hclust-example.png" TargetMode="Externa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2" Type="http://schemas.openxmlformats.org/officeDocument/2006/relationships/hyperlink" Target="http://photos.the-scientist.com/legacyArticleImages/2011/12/11_11_Flow_Cyto1.jpg" TargetMode="Externa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4" name="Shape 3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07" name="Shape 10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13" name="Shape 11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20" name="Shape 12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26" name="Shape 12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35" name="Shape 13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44" name="Shape 14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53" name="Shape 15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59" name="Shape 15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68" name="Shape 16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78" name="Shape 17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0" name="Shape 4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84" name="Shape 18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90" name="Shape 19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96" name="Shape 19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11" name="Shape 21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ref: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http://cs.jhu.edu/~razvanm/fs-expedition/hclust-example.png</a:t>
            </a:r>
            <a:r>
              <a:rPr lang="en"/>
              <a:t> </a:t>
            </a: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21" name="Shape 22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31" name="Shape 23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38" name="Shape 23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44" name="Shape 24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56" name="Shape 25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62" name="Shape 26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http://research.duke.edu/1100-words/8323</a:t>
            </a: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69" name="Shape 26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75" name="Shape 27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84" name="Shape 28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Shape 290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91" name="Shape 29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Shape 296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97" name="Shape 29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03" name="Shape 30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09" name="Shape 30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http://www.ebioscience.com/media/images/pathways/hematopoiesis-from-pluripotent-stem-cell.jpg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8" name="Shape 5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http://photos.the-scientist.com/legacyArticleImages/2011/12/11_11_Flow_Cyto1.jpg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http://www.kurzweilai.net/images/mass_cytometer_flow.png</a:t>
            </a:r>
          </a:p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8" name="Shape 6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83" name="Shape 8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http://ajcp.ascpjournals.org/content/135/1/76.figures-only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89" name="Shape 8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01" name="Shape 10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 txBox="1"/>
          <p:nvPr>
            <p:ph type="ctrTitle"/>
          </p:nvPr>
        </p:nvSpPr>
        <p:spPr>
          <a:xfrm>
            <a:off x="685800" y="1583342"/>
            <a:ext cx="7772400" cy="1159856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algn="ctr">
              <a:spcBef>
                <a:spcPts val="0"/>
              </a:spcBef>
              <a:buSzPct val="100000"/>
              <a:defRPr sz="4800"/>
            </a:lvl1pPr>
            <a:lvl2pPr algn="ctr">
              <a:spcBef>
                <a:spcPts val="0"/>
              </a:spcBef>
              <a:buSzPct val="100000"/>
              <a:defRPr sz="4800"/>
            </a:lvl2pPr>
            <a:lvl3pPr algn="ctr">
              <a:spcBef>
                <a:spcPts val="0"/>
              </a:spcBef>
              <a:buSzPct val="100000"/>
              <a:defRPr sz="4800"/>
            </a:lvl3pPr>
            <a:lvl4pPr algn="ctr">
              <a:spcBef>
                <a:spcPts val="0"/>
              </a:spcBef>
              <a:buSzPct val="100000"/>
              <a:defRPr sz="4800"/>
            </a:lvl4pPr>
            <a:lvl5pPr algn="ctr">
              <a:spcBef>
                <a:spcPts val="0"/>
              </a:spcBef>
              <a:buSzPct val="100000"/>
              <a:defRPr sz="4800"/>
            </a:lvl5pPr>
            <a:lvl6pPr algn="ctr">
              <a:spcBef>
                <a:spcPts val="0"/>
              </a:spcBef>
              <a:buSzPct val="100000"/>
              <a:defRPr sz="4800"/>
            </a:lvl6pPr>
            <a:lvl7pPr algn="ctr">
              <a:spcBef>
                <a:spcPts val="0"/>
              </a:spcBef>
              <a:buSzPct val="100000"/>
              <a:defRPr sz="4800"/>
            </a:lvl7pPr>
            <a:lvl8pPr algn="ctr">
              <a:spcBef>
                <a:spcPts val="0"/>
              </a:spcBef>
              <a:buSzPct val="100000"/>
              <a:defRPr sz="4800"/>
            </a:lvl8pPr>
            <a:lvl9pPr algn="ctr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10" name="Shape 10"/>
          <p:cNvSpPr txBox="1"/>
          <p:nvPr>
            <p:ph idx="1" type="subTitle"/>
          </p:nvPr>
        </p:nvSpPr>
        <p:spPr>
          <a:xfrm>
            <a:off x="685800" y="2840053"/>
            <a:ext cx="7772400" cy="784737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algn="ctr">
              <a:spcBef>
                <a:spcPts val="0"/>
              </a:spcBef>
              <a:buClr>
                <a:schemeClr val="dk2"/>
              </a:buClr>
              <a:buNone/>
              <a:defRPr>
                <a:solidFill>
                  <a:schemeClr val="dk2"/>
                </a:solidFill>
              </a:defRPr>
            </a:lvl1pPr>
            <a:lvl2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2pPr>
            <a:lvl3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3pPr>
            <a:lvl4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4pPr>
            <a:lvl5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5pPr>
            <a:lvl6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6pPr>
            <a:lvl7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7pPr>
            <a:lvl8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8pPr>
            <a:lvl9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" name="Shape 11"/>
          <p:cNvSpPr txBox="1"/>
          <p:nvPr>
            <p:ph idx="12" type="sldNum"/>
          </p:nvPr>
        </p:nvSpPr>
        <p:spPr>
          <a:xfrm>
            <a:off x="8556791" y="4749850"/>
            <a:ext cx="548699" cy="393524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14" name="Shape 14"/>
          <p:cNvSpPr txBox="1"/>
          <p:nvPr>
            <p:ph idx="1" type="body"/>
          </p:nvPr>
        </p:nvSpPr>
        <p:spPr>
          <a:xfrm>
            <a:off x="457200" y="1200150"/>
            <a:ext cx="8229600" cy="372568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556791" y="4749850"/>
            <a:ext cx="548699" cy="393524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457200" y="1200150"/>
            <a:ext cx="3994525" cy="372568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2" type="body"/>
          </p:nvPr>
        </p:nvSpPr>
        <p:spPr>
          <a:xfrm>
            <a:off x="4692273" y="1200150"/>
            <a:ext cx="3994525" cy="372568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20" name="Shape 20"/>
          <p:cNvSpPr txBox="1"/>
          <p:nvPr>
            <p:ph idx="12" type="sldNum"/>
          </p:nvPr>
        </p:nvSpPr>
        <p:spPr>
          <a:xfrm>
            <a:off x="8556791" y="4749850"/>
            <a:ext cx="548699" cy="393524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23" name="Shape 23"/>
          <p:cNvSpPr txBox="1"/>
          <p:nvPr>
            <p:ph idx="12" type="sldNum"/>
          </p:nvPr>
        </p:nvSpPr>
        <p:spPr>
          <a:xfrm>
            <a:off x="8556791" y="4749850"/>
            <a:ext cx="548699" cy="393524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 txBox="1"/>
          <p:nvPr>
            <p:ph idx="1" type="body"/>
          </p:nvPr>
        </p:nvSpPr>
        <p:spPr>
          <a:xfrm>
            <a:off x="457200" y="4406309"/>
            <a:ext cx="8229600" cy="51952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algn="ctr">
              <a:spcBef>
                <a:spcPts val="360"/>
              </a:spcBef>
              <a:buSzPct val="100000"/>
              <a:buNone/>
              <a:defRPr sz="1800"/>
            </a:lvl1pPr>
          </a:lstStyle>
          <a:p/>
        </p:txBody>
      </p:sp>
      <p:sp>
        <p:nvSpPr>
          <p:cNvPr id="26" name="Shape 26"/>
          <p:cNvSpPr txBox="1"/>
          <p:nvPr>
            <p:ph idx="12" type="sldNum"/>
          </p:nvPr>
        </p:nvSpPr>
        <p:spPr>
          <a:xfrm>
            <a:off x="8556791" y="4749850"/>
            <a:ext cx="548699" cy="393524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/>
          <p:nvPr>
            <p:ph idx="12" type="sldNum"/>
          </p:nvPr>
        </p:nvSpPr>
        <p:spPr>
          <a:xfrm>
            <a:off x="8556791" y="4749850"/>
            <a:ext cx="548699" cy="393524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7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4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1pPr>
            <a:lvl2pPr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2pPr>
            <a:lvl3pPr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3pPr>
            <a:lvl4pPr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4pPr>
            <a:lvl5pPr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5pPr>
            <a:lvl6pPr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6pPr>
            <a:lvl7pPr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7pPr>
            <a:lvl8pPr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8pPr>
            <a:lvl9pPr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" name="Shape 6"/>
          <p:cNvSpPr txBox="1"/>
          <p:nvPr>
            <p:ph idx="1" type="body"/>
          </p:nvPr>
        </p:nvSpPr>
        <p:spPr>
          <a:xfrm>
            <a:off x="457200" y="1200150"/>
            <a:ext cx="8229600" cy="37256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>
              <a:spcBef>
                <a:spcPts val="600"/>
              </a:spcBef>
              <a:buClr>
                <a:schemeClr val="dk1"/>
              </a:buClr>
              <a:buSzPct val="100000"/>
              <a:defRPr sz="3000">
                <a:solidFill>
                  <a:schemeClr val="dk1"/>
                </a:solidFill>
              </a:defRPr>
            </a:lvl1pPr>
            <a:lvl2pPr>
              <a:spcBef>
                <a:spcPts val="480"/>
              </a:spcBef>
              <a:buClr>
                <a:schemeClr val="dk1"/>
              </a:buClr>
              <a:buSzPct val="100000"/>
              <a:defRPr sz="2400">
                <a:solidFill>
                  <a:schemeClr val="dk1"/>
                </a:solidFill>
              </a:defRPr>
            </a:lvl2pPr>
            <a:lvl3pPr>
              <a:spcBef>
                <a:spcPts val="480"/>
              </a:spcBef>
              <a:buClr>
                <a:schemeClr val="dk1"/>
              </a:buClr>
              <a:buSzPct val="100000"/>
              <a:defRPr sz="2400">
                <a:solidFill>
                  <a:schemeClr val="dk1"/>
                </a:solidFill>
              </a:defRPr>
            </a:lvl3pPr>
            <a:lvl4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4pPr>
            <a:lvl5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5pPr>
            <a:lvl6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6pPr>
            <a:lvl7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7pPr>
            <a:lvl8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8pPr>
            <a:lvl9pPr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2" type="sldNum"/>
          </p:nvPr>
        </p:nvSpPr>
        <p:spPr>
          <a:xfrm>
            <a:off x="8556791" y="4749850"/>
            <a:ext cx="548699" cy="39352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>
            <a:lvl1pPr algn="r">
              <a:spcBef>
                <a:spcPts val="0"/>
              </a:spcBef>
              <a:buNone/>
              <a:defRPr sz="1300">
                <a:solidFill>
                  <a:schemeClr val="dk1"/>
                </a:solidFill>
              </a:defRPr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dt="0" ftr="0" hdr="0" sldNum="0"/>
  <p:txStyles>
    <p:title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3" Type="http://schemas.openxmlformats.org/officeDocument/2006/relationships/comments" Target="../comments/comment1.xml"/></Relationships>
</file>

<file path=ppt/slides/_rels/slide10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04.png"/><Relationship Id="rId3" Type="http://schemas.openxmlformats.org/officeDocument/2006/relationships/comments" Target="../comments/comment8.xml"/></Relationships>
</file>

<file path=ppt/slides/_rels/slide12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3" Type="http://schemas.openxmlformats.org/officeDocument/2006/relationships/comments" Target="../comments/comment9.xml"/></Relationships>
</file>

<file path=ppt/slides/_rels/slide13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3" Type="http://schemas.openxmlformats.org/officeDocument/2006/relationships/comments" Target="../comments/comment10.xml"/></Relationships>
</file>

<file path=ppt/slides/_rels/slide14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Relationship Id="rId3" Type="http://schemas.openxmlformats.org/officeDocument/2006/relationships/image" Target="../media/image05.png"/></Relationships>
</file>

<file path=ppt/slides/_rels/slide15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Relationship Id="rId3" Type="http://schemas.openxmlformats.org/officeDocument/2006/relationships/image" Target="../media/image09.png"/></Relationships>
</file>

<file path=ppt/slides/_rels/slide16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Relationship Id="rId3" Type="http://schemas.openxmlformats.org/officeDocument/2006/relationships/comments" Target="../comments/comment11.xml"/><Relationship Id="rId5" Type="http://schemas.openxmlformats.org/officeDocument/2006/relationships/image" Target="../media/image14.png"/></Relationships>
</file>

<file path=ppt/slides/_rels/slide17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Relationship Id="rId3" Type="http://schemas.openxmlformats.org/officeDocument/2006/relationships/comments" Target="../comments/comment12.xml"/></Relationships>
</file>

<file path=ppt/slides/_rels/slide19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Relationship Id="rId3" Type="http://schemas.openxmlformats.org/officeDocument/2006/relationships/comments" Target="../comments/comment13.xml"/></Relationships>
</file>

<file path=ppt/slides/_rels/slide2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3" Type="http://schemas.openxmlformats.org/officeDocument/2006/relationships/comments" Target="../comments/comment2.xml"/></Relationships>
</file>

<file path=ppt/slides/_rels/slide20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3" Type="http://schemas.openxmlformats.org/officeDocument/2006/relationships/comments" Target="../comments/comment14.xml"/></Relationships>
</file>

<file path=ppt/slides/_rels/slide21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Relationship Id="rId3" Type="http://schemas.openxmlformats.org/officeDocument/2006/relationships/comments" Target="../comments/comment15.xml"/><Relationship Id="rId6" Type="http://schemas.openxmlformats.org/officeDocument/2006/relationships/image" Target="../media/image20.png"/><Relationship Id="rId5" Type="http://schemas.openxmlformats.org/officeDocument/2006/relationships/image" Target="../media/image18.png"/></Relationships>
</file>

<file path=ppt/slides/_rels/slide24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Relationship Id="rId3" Type="http://schemas.openxmlformats.org/officeDocument/2006/relationships/comments" Target="../comments/comment16.xml"/><Relationship Id="rId5" Type="http://schemas.openxmlformats.org/officeDocument/2006/relationships/image" Target="../media/image21.png"/></Relationships>
</file>

<file path=ppt/slides/_rels/slide25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Relationship Id="rId3" Type="http://schemas.openxmlformats.org/officeDocument/2006/relationships/comments" Target="../comments/comment17.xml"/><Relationship Id="rId5" Type="http://schemas.openxmlformats.org/officeDocument/2006/relationships/image" Target="../media/image29.png"/></Relationships>
</file>

<file path=ppt/slides/_rels/slide26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Relationship Id="rId3" Type="http://schemas.openxmlformats.org/officeDocument/2006/relationships/comments" Target="../comments/comment18.xml"/></Relationships>
</file>

<file path=ppt/slides/_rels/slide27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Relationship Id="rId3" Type="http://schemas.openxmlformats.org/officeDocument/2006/relationships/comments" Target="../comments/comment19.xml"/></Relationships>
</file>

<file path=ppt/slides/_rels/slide28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Relationship Id="rId3" Type="http://schemas.openxmlformats.org/officeDocument/2006/relationships/comments" Target="../comments/comment20.xml"/><Relationship Id="rId6" Type="http://schemas.openxmlformats.org/officeDocument/2006/relationships/image" Target="../media/image24.png"/><Relationship Id="rId5" Type="http://schemas.openxmlformats.org/officeDocument/2006/relationships/image" Target="../media/image25.png"/></Relationships>
</file>

<file path=ppt/slides/_rels/slide29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Relationship Id="rId3" Type="http://schemas.openxmlformats.org/officeDocument/2006/relationships/comments" Target="../comments/comment21.xml"/></Relationships>
</file>

<file path=ppt/slides/_rels/slide3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00.png"/><Relationship Id="rId3" Type="http://schemas.openxmlformats.org/officeDocument/2006/relationships/comments" Target="../comments/comment3.xml"/></Relationships>
</file>

<file path=ppt/slides/_rels/slide30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Relationship Id="rId3" Type="http://schemas.openxmlformats.org/officeDocument/2006/relationships/comments" Target="../comments/comment22.xml"/></Relationships>
</file>

<file path=ppt/slides/_rels/slide31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3" Type="http://schemas.openxmlformats.org/officeDocument/2006/relationships/comments" Target="../comments/comment23.xml"/></Relationships>
</file>

<file path=ppt/slides/_rels/slide32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Relationship Id="rId3" Type="http://schemas.openxmlformats.org/officeDocument/2006/relationships/comments" Target="../comments/comment24.xml"/><Relationship Id="rId6" Type="http://schemas.openxmlformats.org/officeDocument/2006/relationships/image" Target="../media/image28.png"/><Relationship Id="rId5" Type="http://schemas.openxmlformats.org/officeDocument/2006/relationships/image" Target="../media/image31.png"/></Relationships>
</file>

<file path=ppt/slides/_rels/slide33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Relationship Id="rId3" Type="http://schemas.openxmlformats.org/officeDocument/2006/relationships/comments" Target="../comments/comment25.xml"/></Relationships>
</file>

<file path=ppt/slides/_rels/slide34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3" Type="http://schemas.openxmlformats.org/officeDocument/2006/relationships/comments" Target="../comments/comment26.xml"/></Relationships>
</file>

<file path=ppt/slides/_rels/slide35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3" Type="http://schemas.openxmlformats.org/officeDocument/2006/relationships/comments" Target="../comments/comment27.xml"/></Relationships>
</file>

<file path=ppt/slides/_rels/slide36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07.png"/><Relationship Id="rId3" Type="http://schemas.openxmlformats.org/officeDocument/2006/relationships/comments" Target="../comments/comment4.xml"/></Relationships>
</file>

<file path=ppt/slides/_rels/slide5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3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08.png"/><Relationship Id="rId3" Type="http://schemas.openxmlformats.org/officeDocument/2006/relationships/comments" Target="../comments/comment5.xml"/><Relationship Id="rId5" Type="http://schemas.openxmlformats.org/officeDocument/2006/relationships/image" Target="../media/image06.png"/></Relationships>
</file>

<file path=ppt/slides/_rels/slide8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3" Type="http://schemas.openxmlformats.org/officeDocument/2006/relationships/comments" Target="../comments/comment6.xml"/></Relationships>
</file>

<file path=ppt/slides/_rels/slide9.xml.rels><?xml version="1.0" encoding="UTF-8" standalone="yes"?>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03.png"/><Relationship Id="rId3" Type="http://schemas.openxmlformats.org/officeDocument/2006/relationships/comments" Target="../comments/comment7.xml"/><Relationship Id="rId6" Type="http://schemas.openxmlformats.org/officeDocument/2006/relationships/image" Target="../media/image01.png"/><Relationship Id="rId5" Type="http://schemas.openxmlformats.org/officeDocument/2006/relationships/image" Target="../media/image0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/>
          <p:nvPr>
            <p:ph type="ctrTitle"/>
          </p:nvPr>
        </p:nvSpPr>
        <p:spPr>
          <a:xfrm>
            <a:off x="685800" y="1583342"/>
            <a:ext cx="7772400" cy="1159856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Analyzing single-cell data</a:t>
            </a:r>
          </a:p>
        </p:txBody>
      </p:sp>
      <p:sp>
        <p:nvSpPr>
          <p:cNvPr id="31" name="Shape 31"/>
          <p:cNvSpPr txBox="1"/>
          <p:nvPr>
            <p:ph idx="1" type="subTitle"/>
          </p:nvPr>
        </p:nvSpPr>
        <p:spPr>
          <a:xfrm>
            <a:off x="685800" y="2840053"/>
            <a:ext cx="7772400" cy="784737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Noah Apthorpe, Josh Fass, Maithra Raghu</a:t>
            </a:r>
          </a:p>
        </p:txBody>
      </p:sp>
    </p:spTree>
  </p:cSld>
  <p:clrMapOvr>
    <a:masterClrMapping/>
  </p:clrMapOvr>
  <p:transition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Limitations</a:t>
            </a:r>
          </a:p>
        </p:txBody>
      </p:sp>
      <p:sp>
        <p:nvSpPr>
          <p:cNvPr id="104" name="Shape 104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4191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-"/>
            </a:pPr>
            <a:r>
              <a:rPr lang="en"/>
              <a:t>Complicated pipelines with many user-defined parameters, incompletely specified preprocessing</a:t>
            </a:r>
          </a:p>
          <a:p>
            <a:pPr indent="-4191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-"/>
            </a:pPr>
            <a:r>
              <a:rPr lang="en"/>
              <a:t>Limited probabilistic motivation</a:t>
            </a:r>
          </a:p>
          <a:p>
            <a:pPr indent="-4191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-"/>
            </a:pPr>
            <a:r>
              <a:rPr b="1" lang="en"/>
              <a:t>Do they distort or exaggerate structure in data?</a:t>
            </a:r>
          </a:p>
        </p:txBody>
      </p:sp>
    </p:spTree>
  </p:cSld>
  <p:clrMapOvr>
    <a:masterClrMapping/>
  </p:clrMapOvr>
  <p:transition spd="slow">
    <p:cut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/>
          <p:nvPr>
            <p:ph type="title"/>
          </p:nvPr>
        </p:nvSpPr>
        <p:spPr>
          <a:xfrm>
            <a:off x="457200" y="205975"/>
            <a:ext cx="3108600" cy="17397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Example: SPADE</a:t>
            </a:r>
          </a:p>
        </p:txBody>
      </p:sp>
      <p:pic>
        <p:nvPicPr>
          <p:cNvPr id="110" name="Shape 1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79975" y="0"/>
            <a:ext cx="5504810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SPADE Overview</a:t>
            </a:r>
          </a:p>
        </p:txBody>
      </p:sp>
      <p:sp>
        <p:nvSpPr>
          <p:cNvPr id="116" name="Shape 116"/>
          <p:cNvSpPr txBox="1"/>
          <p:nvPr>
            <p:ph idx="1" type="body"/>
          </p:nvPr>
        </p:nvSpPr>
        <p:spPr>
          <a:xfrm>
            <a:off x="457200" y="1200150"/>
            <a:ext cx="39945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/>
              <a:t>Design goals</a:t>
            </a:r>
          </a:p>
          <a:p>
            <a:pPr indent="-4191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-"/>
            </a:pPr>
            <a:r>
              <a:rPr lang="en"/>
              <a:t>2D visualization</a:t>
            </a:r>
          </a:p>
          <a:p>
            <a:pPr indent="-4191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-"/>
            </a:pPr>
            <a:r>
              <a:rPr lang="en"/>
              <a:t>Illustrate clusters</a:t>
            </a:r>
          </a:p>
          <a:p>
            <a:pPr indent="-419100" lvl="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-"/>
            </a:pPr>
            <a:r>
              <a:rPr lang="en"/>
              <a:t>Recover likely tree of cellular differentiation events</a:t>
            </a:r>
          </a:p>
        </p:txBody>
      </p:sp>
      <p:sp>
        <p:nvSpPr>
          <p:cNvPr id="117" name="Shape 117"/>
          <p:cNvSpPr txBox="1"/>
          <p:nvPr>
            <p:ph idx="2" type="body"/>
          </p:nvPr>
        </p:nvSpPr>
        <p:spPr>
          <a:xfrm>
            <a:off x="4692273" y="1200150"/>
            <a:ext cx="39945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b="1" lang="en"/>
              <a:t>Limitations</a:t>
            </a:r>
          </a:p>
          <a:p>
            <a:pPr indent="-4191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-"/>
            </a:pPr>
            <a:r>
              <a:rPr lang="en"/>
              <a:t>Always returns a tree</a:t>
            </a:r>
          </a:p>
          <a:p>
            <a:pPr indent="-4191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-"/>
            </a:pPr>
            <a:r>
              <a:rPr lang="en"/>
              <a:t>Returns inconsistent trees when run repeatedly</a:t>
            </a:r>
          </a:p>
        </p:txBody>
      </p:sp>
    </p:spTree>
  </p:cSld>
  <p:clrMapOvr>
    <a:masterClrMapping/>
  </p:clrMapOvr>
  <p:transition spd="slow">
    <p:cut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Our work</a:t>
            </a:r>
          </a:p>
        </p:txBody>
      </p:sp>
      <p:sp>
        <p:nvSpPr>
          <p:cNvPr id="123" name="Shape 123"/>
          <p:cNvSpPr txBox="1"/>
          <p:nvPr>
            <p:ph idx="1" type="body"/>
          </p:nvPr>
        </p:nvSpPr>
        <p:spPr>
          <a:xfrm>
            <a:off x="457200" y="1200150"/>
            <a:ext cx="7826999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/>
              <a:t>Analysis:</a:t>
            </a:r>
          </a:p>
          <a:p>
            <a:pPr indent="-4191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-"/>
            </a:pPr>
            <a:r>
              <a:rPr lang="en"/>
              <a:t>SPADE consistency analysis</a:t>
            </a:r>
          </a:p>
        </p:txBody>
      </p:sp>
    </p:spTree>
  </p:cSld>
  <p:clrMapOvr>
    <a:masterClrMapping/>
  </p:clrMapOvr>
  <p:transition spd="slow">
    <p:cut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SPADE - Consistency experiments</a:t>
            </a:r>
          </a:p>
        </p:txBody>
      </p:sp>
      <p:sp>
        <p:nvSpPr>
          <p:cNvPr id="129" name="Shape 129"/>
          <p:cNvSpPr txBox="1"/>
          <p:nvPr/>
        </p:nvSpPr>
        <p:spPr>
          <a:xfrm>
            <a:off x="541200" y="4313550"/>
            <a:ext cx="3180899" cy="7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Synthetic data: long “branches”</a:t>
            </a:r>
          </a:p>
        </p:txBody>
      </p:sp>
      <p:sp>
        <p:nvSpPr>
          <p:cNvPr id="130" name="Shape 130"/>
          <p:cNvSpPr txBox="1"/>
          <p:nvPr/>
        </p:nvSpPr>
        <p:spPr>
          <a:xfrm>
            <a:off x="4904725" y="4313550"/>
            <a:ext cx="3180899" cy="7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Outputs of repeated trials</a:t>
            </a:r>
          </a:p>
        </p:txBody>
      </p:sp>
      <p:pic>
        <p:nvPicPr>
          <p:cNvPr id="131" name="Shape 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4375" y="1352550"/>
            <a:ext cx="3600450" cy="243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Shape 1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66475" y="1234125"/>
            <a:ext cx="4057399" cy="290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SPADE - Consistency experiments</a:t>
            </a:r>
          </a:p>
        </p:txBody>
      </p:sp>
      <p:sp>
        <p:nvSpPr>
          <p:cNvPr id="138" name="Shape 138"/>
          <p:cNvSpPr txBox="1"/>
          <p:nvPr/>
        </p:nvSpPr>
        <p:spPr>
          <a:xfrm>
            <a:off x="541200" y="4313550"/>
            <a:ext cx="3180899" cy="7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Synthetic data: shorter “branches”</a:t>
            </a:r>
          </a:p>
        </p:txBody>
      </p:sp>
      <p:sp>
        <p:nvSpPr>
          <p:cNvPr id="139" name="Shape 139"/>
          <p:cNvSpPr txBox="1"/>
          <p:nvPr/>
        </p:nvSpPr>
        <p:spPr>
          <a:xfrm>
            <a:off x="4904725" y="4313550"/>
            <a:ext cx="3180899" cy="7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Outputs of repeated trials</a:t>
            </a:r>
          </a:p>
        </p:txBody>
      </p:sp>
      <p:pic>
        <p:nvPicPr>
          <p:cNvPr id="140" name="Shape 1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6187" y="1548937"/>
            <a:ext cx="3590925" cy="243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Shape 1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71187" y="1426200"/>
            <a:ext cx="3647974" cy="268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SPADE - Consistency experiments</a:t>
            </a:r>
          </a:p>
        </p:txBody>
      </p:sp>
      <p:sp>
        <p:nvSpPr>
          <p:cNvPr id="147" name="Shape 147"/>
          <p:cNvSpPr txBox="1"/>
          <p:nvPr/>
        </p:nvSpPr>
        <p:spPr>
          <a:xfrm>
            <a:off x="541200" y="4313550"/>
            <a:ext cx="3180899" cy="7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"/>
              <a:t>Synthetic data: mixture of Gaussians</a:t>
            </a:r>
          </a:p>
        </p:txBody>
      </p:sp>
      <p:pic>
        <p:nvPicPr>
          <p:cNvPr id="148" name="Shape 1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1575" y="1857250"/>
            <a:ext cx="2640150" cy="1821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Shape 1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03550" y="1222725"/>
            <a:ext cx="4383250" cy="3090824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Shape 150"/>
          <p:cNvSpPr txBox="1"/>
          <p:nvPr/>
        </p:nvSpPr>
        <p:spPr>
          <a:xfrm>
            <a:off x="4904725" y="4313550"/>
            <a:ext cx="3180899" cy="7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Outputs of repeated trials</a:t>
            </a:r>
          </a:p>
        </p:txBody>
      </p:sp>
    </p:spTree>
  </p:cSld>
  <p:clrMapOvr>
    <a:masterClrMapping/>
  </p:clrMapOvr>
  <p:transition spd="slow">
    <p:cut/>
  </p:transition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Our work</a:t>
            </a:r>
          </a:p>
        </p:txBody>
      </p:sp>
      <p:sp>
        <p:nvSpPr>
          <p:cNvPr id="156" name="Shape 156"/>
          <p:cNvSpPr txBox="1"/>
          <p:nvPr>
            <p:ph idx="1" type="body"/>
          </p:nvPr>
        </p:nvSpPr>
        <p:spPr>
          <a:xfrm>
            <a:off x="457200" y="1200150"/>
            <a:ext cx="7826999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4191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-"/>
            </a:pPr>
            <a:r>
              <a:rPr lang="en"/>
              <a:t>SPADE consistency analysis</a:t>
            </a:r>
          </a:p>
          <a:p>
            <a:pPr indent="-4191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-"/>
            </a:pPr>
            <a:r>
              <a:rPr lang="en"/>
              <a:t>Density estimator</a:t>
            </a:r>
          </a:p>
        </p:txBody>
      </p:sp>
    </p:spTree>
  </p:cSld>
  <p:clrMapOvr>
    <a:masterClrMapping/>
  </p:clrMapOvr>
  <p:transition spd="slow">
    <p:cut/>
  </p:transition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 txBox="1"/>
          <p:nvPr>
            <p:ph type="title"/>
          </p:nvPr>
        </p:nvSpPr>
        <p:spPr>
          <a:xfrm>
            <a:off x="457200" y="205974"/>
            <a:ext cx="8229600" cy="1053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SPADE - Density-estimator inaccurate when </a:t>
            </a:r>
            <a:r>
              <a:rPr i="1" lang="en"/>
              <a:t>d</a:t>
            </a:r>
            <a:r>
              <a:rPr lang="en"/>
              <a:t>&gt;2</a:t>
            </a:r>
          </a:p>
        </p:txBody>
      </p:sp>
      <p:pic>
        <p:nvPicPr>
          <p:cNvPr id="162" name="Shape 162"/>
          <p:cNvPicPr preferRelativeResize="0"/>
          <p:nvPr/>
        </p:nvPicPr>
        <p:blipFill rotWithShape="1">
          <a:blip r:embed="rId4">
            <a:alphaModFix/>
          </a:blip>
          <a:srcRect b="0" l="0" r="27362" t="0"/>
          <a:stretch/>
        </p:blipFill>
        <p:spPr>
          <a:xfrm>
            <a:off x="943124" y="1463975"/>
            <a:ext cx="5271849" cy="3197374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Shape 163"/>
          <p:cNvSpPr txBox="1"/>
          <p:nvPr/>
        </p:nvSpPr>
        <p:spPr>
          <a:xfrm>
            <a:off x="2000600" y="4581025"/>
            <a:ext cx="2237699" cy="437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2. Pick point to inspect</a:t>
            </a:r>
          </a:p>
        </p:txBody>
      </p:sp>
      <p:sp>
        <p:nvSpPr>
          <p:cNvPr id="164" name="Shape 164"/>
          <p:cNvSpPr txBox="1"/>
          <p:nvPr/>
        </p:nvSpPr>
        <p:spPr>
          <a:xfrm>
            <a:off x="4402875" y="4581025"/>
            <a:ext cx="2237699" cy="437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3. Count neighbors within radius </a:t>
            </a:r>
            <a:r>
              <a:rPr i="1" lang="en"/>
              <a:t>r</a:t>
            </a:r>
          </a:p>
        </p:txBody>
      </p:sp>
      <p:sp>
        <p:nvSpPr>
          <p:cNvPr id="165" name="Shape 165"/>
          <p:cNvSpPr txBox="1"/>
          <p:nvPr/>
        </p:nvSpPr>
        <p:spPr>
          <a:xfrm>
            <a:off x="0" y="4581025"/>
            <a:ext cx="1960799" cy="437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1. Input Point cloud</a:t>
            </a:r>
          </a:p>
        </p:txBody>
      </p:sp>
    </p:spTree>
  </p:cSld>
  <p:clrMapOvr>
    <a:masterClrMapping/>
  </p:clrMapOvr>
  <p:transition spd="slow">
    <p:cut/>
  </p:transition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 txBox="1"/>
          <p:nvPr>
            <p:ph type="title"/>
          </p:nvPr>
        </p:nvSpPr>
        <p:spPr>
          <a:xfrm>
            <a:off x="457200" y="205974"/>
            <a:ext cx="8229600" cy="1053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SPADE - More accurate density-estimators possible</a:t>
            </a:r>
          </a:p>
        </p:txBody>
      </p:sp>
      <p:pic>
        <p:nvPicPr>
          <p:cNvPr id="171" name="Shape 1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3124" y="1463975"/>
            <a:ext cx="7257749" cy="3197374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Shape 172"/>
          <p:cNvSpPr txBox="1"/>
          <p:nvPr/>
        </p:nvSpPr>
        <p:spPr>
          <a:xfrm>
            <a:off x="0" y="4581025"/>
            <a:ext cx="1960799" cy="437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1. Input Point cloud</a:t>
            </a:r>
          </a:p>
        </p:txBody>
      </p:sp>
      <p:sp>
        <p:nvSpPr>
          <p:cNvPr id="173" name="Shape 173"/>
          <p:cNvSpPr txBox="1"/>
          <p:nvPr/>
        </p:nvSpPr>
        <p:spPr>
          <a:xfrm>
            <a:off x="2000600" y="4581025"/>
            <a:ext cx="2237699" cy="437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2. Pick point to inspect</a:t>
            </a:r>
          </a:p>
        </p:txBody>
      </p:sp>
      <p:sp>
        <p:nvSpPr>
          <p:cNvPr id="174" name="Shape 174"/>
          <p:cNvSpPr txBox="1"/>
          <p:nvPr/>
        </p:nvSpPr>
        <p:spPr>
          <a:xfrm>
            <a:off x="4402875" y="4581025"/>
            <a:ext cx="2237699" cy="437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3. Count neighbors within radius </a:t>
            </a:r>
            <a:r>
              <a:rPr i="1" lang="en"/>
              <a:t>r</a:t>
            </a:r>
          </a:p>
        </p:txBody>
      </p:sp>
      <p:sp>
        <p:nvSpPr>
          <p:cNvPr id="175" name="Shape 175"/>
          <p:cNvSpPr txBox="1"/>
          <p:nvPr/>
        </p:nvSpPr>
        <p:spPr>
          <a:xfrm>
            <a:off x="6462500" y="4402800"/>
            <a:ext cx="2449800" cy="437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4. Measure average distance to </a:t>
            </a:r>
            <a:r>
              <a:rPr i="1" lang="en"/>
              <a:t>k</a:t>
            </a:r>
            <a:r>
              <a:rPr lang="en"/>
              <a:t> nearest neighbors</a:t>
            </a:r>
          </a:p>
        </p:txBody>
      </p:sp>
    </p:spTree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Outline</a:t>
            </a:r>
          </a:p>
        </p:txBody>
      </p:sp>
      <p:sp>
        <p:nvSpPr>
          <p:cNvPr id="37" name="Shape 37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4191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-"/>
            </a:pPr>
            <a:r>
              <a:rPr lang="en"/>
              <a:t>Biological motivations</a:t>
            </a:r>
          </a:p>
          <a:p>
            <a:pPr indent="-4191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-"/>
            </a:pPr>
            <a:r>
              <a:rPr lang="en"/>
              <a:t>Prior work</a:t>
            </a:r>
          </a:p>
          <a:p>
            <a:pPr indent="-4191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-"/>
            </a:pPr>
            <a:r>
              <a:rPr lang="en"/>
              <a:t>Current work</a:t>
            </a:r>
          </a:p>
          <a:p>
            <a:pPr indent="-381000" lvl="1" marL="914400" rtl="0">
              <a:spcBef>
                <a:spcPts val="0"/>
              </a:spcBef>
              <a:buClr>
                <a:schemeClr val="dk1"/>
              </a:buClr>
              <a:buSzPct val="80000"/>
              <a:buFont typeface="Arial"/>
              <a:buChar char="-"/>
            </a:pPr>
            <a:r>
              <a:rPr lang="en"/>
              <a:t>Experiments with SPADE</a:t>
            </a:r>
          </a:p>
          <a:p>
            <a:pPr indent="-381000" lvl="1" marL="914400" rtl="0">
              <a:spcBef>
                <a:spcPts val="0"/>
              </a:spcBef>
              <a:buClr>
                <a:schemeClr val="dk1"/>
              </a:buClr>
              <a:buSzPct val="80000"/>
              <a:buFont typeface="Arial"/>
              <a:buChar char="-"/>
            </a:pPr>
            <a:r>
              <a:rPr lang="en"/>
              <a:t>Approximate TPE</a:t>
            </a:r>
          </a:p>
          <a:p>
            <a:pPr indent="-381000" lvl="1" marL="914400">
              <a:spcBef>
                <a:spcPts val="0"/>
              </a:spcBef>
              <a:buClr>
                <a:schemeClr val="dk1"/>
              </a:buClr>
              <a:buSzPct val="80000"/>
              <a:buFont typeface="Arial"/>
              <a:buChar char="-"/>
            </a:pPr>
            <a:r>
              <a:rPr lang="en"/>
              <a:t>PLS based analysis</a:t>
            </a:r>
          </a:p>
        </p:txBody>
      </p:sp>
    </p:spTree>
  </p:cSld>
  <p:clrMapOvr>
    <a:masterClrMapping/>
  </p:clrMapOvr>
  <p:transition spd="slow">
    <p:cut/>
  </p:transition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Density-estimation results</a:t>
            </a:r>
          </a:p>
        </p:txBody>
      </p:sp>
      <p:sp>
        <p:nvSpPr>
          <p:cNvPr id="181" name="Shape 181"/>
          <p:cNvSpPr txBox="1"/>
          <p:nvPr/>
        </p:nvSpPr>
        <p:spPr>
          <a:xfrm>
            <a:off x="3727800" y="1800325"/>
            <a:ext cx="1688399" cy="19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"/>
              <a:t>[to-do?]</a:t>
            </a:r>
          </a:p>
        </p:txBody>
      </p:sp>
    </p:spTree>
  </p:cSld>
  <p:clrMapOvr>
    <a:masterClrMapping/>
  </p:clrMapOvr>
  <p:transition spd="slow">
    <p:cut/>
  </p:transition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SPADE - Conclusions</a:t>
            </a:r>
          </a:p>
        </p:txBody>
      </p:sp>
      <p:sp>
        <p:nvSpPr>
          <p:cNvPr id="187" name="Shape 187"/>
          <p:cNvSpPr txBox="1"/>
          <p:nvPr>
            <p:ph idx="1" type="body"/>
          </p:nvPr>
        </p:nvSpPr>
        <p:spPr>
          <a:xfrm>
            <a:off x="457200" y="11708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4191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-"/>
            </a:pPr>
            <a:r>
              <a:rPr lang="en"/>
              <a:t>Complex domain-specific algorithms have many possible failure points, and may not be rigorously tested</a:t>
            </a:r>
          </a:p>
          <a:p>
            <a:pPr indent="-419100" lvl="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-"/>
            </a:pPr>
            <a:r>
              <a:rPr lang="en"/>
              <a:t>Open need for this particular kind of structure-learning</a:t>
            </a:r>
          </a:p>
        </p:txBody>
      </p:sp>
    </p:spTree>
  </p:cSld>
  <p:clrMapOvr>
    <a:masterClrMapping/>
  </p:clrMapOvr>
  <p:transition spd="slow">
    <p:cut/>
  </p:transition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Our work</a:t>
            </a:r>
          </a:p>
        </p:txBody>
      </p:sp>
      <p:sp>
        <p:nvSpPr>
          <p:cNvPr id="193" name="Shape 193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4191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-"/>
            </a:pPr>
            <a:r>
              <a:rPr lang="en"/>
              <a:t>Experiment with domain-specific methods</a:t>
            </a:r>
          </a:p>
          <a:p>
            <a:pPr indent="-4191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-"/>
            </a:pPr>
            <a:r>
              <a:rPr lang="en"/>
              <a:t>Apply simpler/more consistent methods instead: PCA, PLS, etc.</a:t>
            </a:r>
          </a:p>
          <a:p>
            <a:pPr indent="-4191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-"/>
            </a:pPr>
            <a:r>
              <a:rPr lang="en"/>
              <a:t>Develop visualization algorithms that better preserve structure</a:t>
            </a:r>
          </a:p>
        </p:txBody>
      </p:sp>
    </p:spTree>
  </p:cSld>
  <p:clrMapOvr>
    <a:masterClrMapping/>
  </p:clrMapOvr>
  <p:transition spd="slow">
    <p:cut/>
  </p:transition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/>
          <p:nvPr>
            <p:ph type="title"/>
          </p:nvPr>
        </p:nvSpPr>
        <p:spPr>
          <a:xfrm>
            <a:off x="457200" y="205974"/>
            <a:ext cx="8229600" cy="9942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Approximate “tree-preserving embedding”</a:t>
            </a:r>
          </a:p>
        </p:txBody>
      </p:sp>
      <p:sp>
        <p:nvSpPr>
          <p:cNvPr id="199" name="Shape 199"/>
          <p:cNvSpPr txBox="1"/>
          <p:nvPr/>
        </p:nvSpPr>
        <p:spPr>
          <a:xfrm>
            <a:off x="724375" y="1354275"/>
            <a:ext cx="7705799" cy="12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/>
              <a:t>Goal: 2D visualization that preserves cluster structure</a:t>
            </a:r>
          </a:p>
          <a:p>
            <a:pPr rtl="0">
              <a:spcBef>
                <a:spcPts val="0"/>
              </a:spcBef>
              <a:buNone/>
            </a:pPr>
            <a:r>
              <a:rPr lang="en"/>
              <a:t>Tactic: approximately preserve hierarchical cluster tree:</a:t>
            </a:r>
          </a:p>
          <a:p>
            <a:pPr indent="-317500" lvl="0" marL="457200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-"/>
            </a:pPr>
            <a:r>
              <a:rPr lang="en"/>
              <a:t>Compute hierarchical clustering</a:t>
            </a:r>
          </a:p>
          <a:p>
            <a:pPr indent="-317500" lvl="0" marL="457200" rtl="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-"/>
            </a:pPr>
            <a:r>
              <a:rPr lang="en"/>
              <a:t>Extract cophenetic distance matrix</a:t>
            </a:r>
          </a:p>
          <a:p>
            <a:pPr indent="-317500" lvl="0" marL="457200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-"/>
            </a:pPr>
            <a:r>
              <a:rPr lang="en"/>
              <a:t>Apply Multidimensional Scaling to distance matrix</a:t>
            </a:r>
          </a:p>
        </p:txBody>
      </p:sp>
      <p:pic>
        <p:nvPicPr>
          <p:cNvPr id="200" name="Shape 200"/>
          <p:cNvPicPr preferRelativeResize="0"/>
          <p:nvPr/>
        </p:nvPicPr>
        <p:blipFill rotWithShape="1">
          <a:blip r:embed="rId4">
            <a:alphaModFix/>
          </a:blip>
          <a:srcRect b="0" l="41169" r="0" t="0"/>
          <a:stretch/>
        </p:blipFill>
        <p:spPr>
          <a:xfrm>
            <a:off x="0" y="2787575"/>
            <a:ext cx="2115200" cy="2022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Shape 201"/>
          <p:cNvPicPr preferRelativeResize="0"/>
          <p:nvPr/>
        </p:nvPicPr>
        <p:blipFill rotWithShape="1">
          <a:blip r:embed="rId4">
            <a:alphaModFix/>
          </a:blip>
          <a:srcRect b="22068" l="0" r="58981" t="14680"/>
          <a:stretch/>
        </p:blipFill>
        <p:spPr>
          <a:xfrm>
            <a:off x="2162675" y="2933774"/>
            <a:ext cx="1994676" cy="17300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2" name="Shape 202"/>
          <p:cNvCxnSpPr>
            <a:stCxn id="201" idx="3"/>
          </p:cNvCxnSpPr>
          <p:nvPr/>
        </p:nvCxnSpPr>
        <p:spPr>
          <a:xfrm>
            <a:off x="4157351" y="3798812"/>
            <a:ext cx="409500" cy="0"/>
          </a:xfrm>
          <a:prstGeom prst="straightConnector1">
            <a:avLst/>
          </a:prstGeom>
          <a:noFill/>
          <a:ln cap="flat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pic>
        <p:nvPicPr>
          <p:cNvPr id="203" name="Shape 20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93962" y="3032737"/>
            <a:ext cx="1861299" cy="1532124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Shape 204"/>
          <p:cNvSpPr txBox="1"/>
          <p:nvPr/>
        </p:nvSpPr>
        <p:spPr>
          <a:xfrm>
            <a:off x="346450" y="4731100"/>
            <a:ext cx="3543300" cy="7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Hierarchical agglomerative clustering</a:t>
            </a:r>
          </a:p>
        </p:txBody>
      </p:sp>
      <p:sp>
        <p:nvSpPr>
          <p:cNvPr id="205" name="Shape 205"/>
          <p:cNvSpPr txBox="1"/>
          <p:nvPr/>
        </p:nvSpPr>
        <p:spPr>
          <a:xfrm>
            <a:off x="4384900" y="4731100"/>
            <a:ext cx="2403899" cy="7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Cophenetic distance matrix</a:t>
            </a:r>
          </a:p>
        </p:txBody>
      </p:sp>
      <p:sp>
        <p:nvSpPr>
          <p:cNvPr id="206" name="Shape 206"/>
          <p:cNvSpPr txBox="1"/>
          <p:nvPr/>
        </p:nvSpPr>
        <p:spPr>
          <a:xfrm>
            <a:off x="7224650" y="4731100"/>
            <a:ext cx="1723500" cy="479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2D embedding</a:t>
            </a:r>
          </a:p>
        </p:txBody>
      </p:sp>
      <p:pic>
        <p:nvPicPr>
          <p:cNvPr id="207" name="Shape 207"/>
          <p:cNvPicPr preferRelativeResize="0"/>
          <p:nvPr/>
        </p:nvPicPr>
        <p:blipFill rotWithShape="1">
          <a:blip r:embed="rId6">
            <a:alphaModFix/>
          </a:blip>
          <a:srcRect b="10328" l="11412" r="15003" t="8849"/>
          <a:stretch/>
        </p:blipFill>
        <p:spPr>
          <a:xfrm>
            <a:off x="7028800" y="3032745"/>
            <a:ext cx="2115200" cy="172740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8" name="Shape 208"/>
          <p:cNvCxnSpPr/>
          <p:nvPr/>
        </p:nvCxnSpPr>
        <p:spPr>
          <a:xfrm>
            <a:off x="6682375" y="3798812"/>
            <a:ext cx="409500" cy="0"/>
          </a:xfrm>
          <a:prstGeom prst="straightConnector1">
            <a:avLst/>
          </a:prstGeom>
          <a:noFill/>
          <a:ln cap="flat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  <p:transition spd="slow">
    <p:cut/>
  </p:transition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Approximate TPE: toy problem</a:t>
            </a:r>
          </a:p>
        </p:txBody>
      </p:sp>
      <p:pic>
        <p:nvPicPr>
          <p:cNvPr id="214" name="Shape 2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" y="1781025"/>
            <a:ext cx="3505200" cy="2438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5" name="Shape 215"/>
          <p:cNvCxnSpPr/>
          <p:nvPr/>
        </p:nvCxnSpPr>
        <p:spPr>
          <a:xfrm>
            <a:off x="4367251" y="3000237"/>
            <a:ext cx="409500" cy="0"/>
          </a:xfrm>
          <a:prstGeom prst="straightConnector1">
            <a:avLst/>
          </a:prstGeom>
          <a:noFill/>
          <a:ln cap="flat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pic>
        <p:nvPicPr>
          <p:cNvPr id="216" name="Shape 2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81600" y="1781025"/>
            <a:ext cx="3638550" cy="2438400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Shape 217"/>
          <p:cNvSpPr txBox="1"/>
          <p:nvPr/>
        </p:nvSpPr>
        <p:spPr>
          <a:xfrm>
            <a:off x="491550" y="4320875"/>
            <a:ext cx="3436499" cy="4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"/>
              <a:t>Synthetic data: 2D mixture of Gaussians</a:t>
            </a:r>
          </a:p>
        </p:txBody>
      </p:sp>
      <p:sp>
        <p:nvSpPr>
          <p:cNvPr id="218" name="Shape 218"/>
          <p:cNvSpPr txBox="1"/>
          <p:nvPr/>
        </p:nvSpPr>
        <p:spPr>
          <a:xfrm>
            <a:off x="5368125" y="4320875"/>
            <a:ext cx="3265500" cy="4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Approximate TPE solution</a:t>
            </a:r>
          </a:p>
        </p:txBody>
      </p:sp>
    </p:spTree>
  </p:cSld>
  <p:clrMapOvr>
    <a:masterClrMapping/>
  </p:clrMapOvr>
  <p:transition spd="slow">
    <p:cut/>
  </p:transition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Approximate TPE: benchmark data</a:t>
            </a:r>
          </a:p>
        </p:txBody>
      </p:sp>
      <p:cxnSp>
        <p:nvCxnSpPr>
          <p:cNvPr id="224" name="Shape 224"/>
          <p:cNvCxnSpPr/>
          <p:nvPr/>
        </p:nvCxnSpPr>
        <p:spPr>
          <a:xfrm>
            <a:off x="4367251" y="3000237"/>
            <a:ext cx="409500" cy="0"/>
          </a:xfrm>
          <a:prstGeom prst="straightConnector1">
            <a:avLst/>
          </a:prstGeom>
          <a:noFill/>
          <a:ln cap="flat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225" name="Shape 225"/>
          <p:cNvSpPr txBox="1"/>
          <p:nvPr/>
        </p:nvSpPr>
        <p:spPr>
          <a:xfrm>
            <a:off x="412650" y="4287625"/>
            <a:ext cx="3594299" cy="606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Example dataset: handwritten digits (from 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sklearn.datasets</a:t>
            </a:r>
            <a:r>
              <a:rPr lang="en"/>
              <a:t>, </a:t>
            </a:r>
            <a:r>
              <a:rPr i="1" lang="en"/>
              <a:t>n</a:t>
            </a:r>
            <a:r>
              <a:rPr lang="en"/>
              <a:t>=1797, </a:t>
            </a:r>
            <a:r>
              <a:rPr i="1" lang="en"/>
              <a:t>d</a:t>
            </a:r>
            <a:r>
              <a:rPr lang="en"/>
              <a:t>=64)</a:t>
            </a:r>
          </a:p>
        </p:txBody>
      </p:sp>
      <p:sp>
        <p:nvSpPr>
          <p:cNvPr id="226" name="Shape 226"/>
          <p:cNvSpPr txBox="1"/>
          <p:nvPr/>
        </p:nvSpPr>
        <p:spPr>
          <a:xfrm>
            <a:off x="5134150" y="4362475"/>
            <a:ext cx="3265500" cy="4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Approximate TPE solution</a:t>
            </a:r>
          </a:p>
        </p:txBody>
      </p:sp>
      <p:pic>
        <p:nvPicPr>
          <p:cNvPr id="227" name="Shape 2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2375" y="1781022"/>
            <a:ext cx="3054849" cy="229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Shape 228"/>
          <p:cNvPicPr preferRelativeResize="0"/>
          <p:nvPr/>
        </p:nvPicPr>
        <p:blipFill rotWithShape="1">
          <a:blip r:embed="rId5">
            <a:alphaModFix/>
          </a:blip>
          <a:srcRect b="0" l="16492" r="0" t="0"/>
          <a:stretch/>
        </p:blipFill>
        <p:spPr>
          <a:xfrm>
            <a:off x="5406775" y="1707387"/>
            <a:ext cx="2720250" cy="243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Comparing embedding quality</a:t>
            </a:r>
          </a:p>
        </p:txBody>
      </p:sp>
      <p:pic>
        <p:nvPicPr>
          <p:cNvPr id="234" name="Shape 2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5125" y="1665925"/>
            <a:ext cx="2420250" cy="181165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Shape 235"/>
          <p:cNvSpPr txBox="1"/>
          <p:nvPr/>
        </p:nvSpPr>
        <p:spPr>
          <a:xfrm>
            <a:off x="573350" y="3373600"/>
            <a:ext cx="1603800" cy="3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"/>
              <a:t>PCA</a:t>
            </a:r>
          </a:p>
        </p:txBody>
      </p:sp>
    </p:spTree>
  </p:cSld>
  <p:clrMapOvr>
    <a:masterClrMapping/>
  </p:clrMapOvr>
  <p:transition spd="slow">
    <p:cut/>
  </p:transition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 txBox="1"/>
          <p:nvPr>
            <p:ph type="title"/>
          </p:nvPr>
        </p:nvSpPr>
        <p:spPr>
          <a:xfrm>
            <a:off x="457200" y="205974"/>
            <a:ext cx="8229600" cy="9942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Measuring embedding fidelity: 1NN classification accuracy</a:t>
            </a:r>
          </a:p>
        </p:txBody>
      </p:sp>
      <p:pic>
        <p:nvPicPr>
          <p:cNvPr id="241" name="Shape 2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06287" y="1527675"/>
            <a:ext cx="3931424" cy="2759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 txBox="1"/>
          <p:nvPr>
            <p:ph type="title"/>
          </p:nvPr>
        </p:nvSpPr>
        <p:spPr>
          <a:xfrm>
            <a:off x="457200" y="205974"/>
            <a:ext cx="8229600" cy="9942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Measuring embedding fidelity: neighborhood preservation</a:t>
            </a:r>
          </a:p>
        </p:txBody>
      </p:sp>
      <p:pic>
        <p:nvPicPr>
          <p:cNvPr id="247" name="Shape 2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32412" y="2176625"/>
            <a:ext cx="3714750" cy="265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Shape 2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89637" y="2576675"/>
            <a:ext cx="1219200" cy="185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Shape 2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4137" y="2643725"/>
            <a:ext cx="3194475" cy="2054774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Shape 250"/>
          <p:cNvSpPr txBox="1"/>
          <p:nvPr/>
        </p:nvSpPr>
        <p:spPr>
          <a:xfrm>
            <a:off x="206075" y="4550150"/>
            <a:ext cx="1088400" cy="5483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"/>
              <a:t>Original data</a:t>
            </a:r>
          </a:p>
        </p:txBody>
      </p:sp>
      <p:sp>
        <p:nvSpPr>
          <p:cNvPr id="251" name="Shape 251"/>
          <p:cNvSpPr txBox="1"/>
          <p:nvPr/>
        </p:nvSpPr>
        <p:spPr>
          <a:xfrm>
            <a:off x="1914700" y="4550150"/>
            <a:ext cx="1305000" cy="5483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Transformed data</a:t>
            </a:r>
          </a:p>
        </p:txBody>
      </p:sp>
      <p:sp>
        <p:nvSpPr>
          <p:cNvPr id="252" name="Shape 252"/>
          <p:cNvSpPr txBox="1"/>
          <p:nvPr/>
        </p:nvSpPr>
        <p:spPr>
          <a:xfrm>
            <a:off x="206062" y="1596250"/>
            <a:ext cx="2929200" cy="9050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b="1" i="1" lang="en"/>
              <a:t>Neighborhood preservation: </a:t>
            </a:r>
            <a:r>
              <a:rPr i="1" lang="en"/>
              <a:t>How many of each point’s k-nearest neighbors are the same before and after a transformation?</a:t>
            </a:r>
          </a:p>
        </p:txBody>
      </p:sp>
      <p:sp>
        <p:nvSpPr>
          <p:cNvPr id="253" name="Shape 253"/>
          <p:cNvSpPr txBox="1"/>
          <p:nvPr/>
        </p:nvSpPr>
        <p:spPr>
          <a:xfrm>
            <a:off x="3989800" y="1331800"/>
            <a:ext cx="3000000" cy="9050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i="1" lang="en">
                <a:solidFill>
                  <a:schemeClr val="dk1"/>
                </a:solidFill>
              </a:rPr>
              <a:t>Results: </a:t>
            </a:r>
          </a:p>
        </p:txBody>
      </p:sp>
    </p:spTree>
  </p:cSld>
  <p:clrMapOvr>
    <a:masterClrMapping/>
  </p:clrMapOvr>
  <p:transition spd="slow">
    <p:cut/>
  </p:transition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New dataset: population snapshots</a:t>
            </a:r>
          </a:p>
        </p:txBody>
      </p:sp>
      <p:pic>
        <p:nvPicPr>
          <p:cNvPr id="259" name="Shape 2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9000" y="1416125"/>
            <a:ext cx="7365999" cy="314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type="title"/>
          </p:nvPr>
        </p:nvSpPr>
        <p:spPr>
          <a:xfrm>
            <a:off x="457200" y="205974"/>
            <a:ext cx="8229600" cy="9657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Every cell in the human body is different...</a:t>
            </a:r>
          </a:p>
        </p:txBody>
      </p:sp>
      <p:pic>
        <p:nvPicPr>
          <p:cNvPr id="43" name="Shape 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04079" y="1063375"/>
            <a:ext cx="5291995" cy="385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“FLOW-MAP” </a:t>
            </a:r>
          </a:p>
        </p:txBody>
      </p:sp>
      <p:pic>
        <p:nvPicPr>
          <p:cNvPr id="265" name="Shape 2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4150" y="1690587"/>
            <a:ext cx="4540425" cy="2460324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Shape 266"/>
          <p:cNvSpPr txBox="1"/>
          <p:nvPr>
            <p:ph idx="1" type="body"/>
          </p:nvPr>
        </p:nvSpPr>
        <p:spPr>
          <a:xfrm>
            <a:off x="4794575" y="1200150"/>
            <a:ext cx="40548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4191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-"/>
            </a:pPr>
            <a:r>
              <a:rPr lang="en"/>
              <a:t>Visualization algorithm based on force-directed graph layout</a:t>
            </a:r>
          </a:p>
          <a:p>
            <a:pPr indent="-4191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-"/>
            </a:pPr>
            <a:r>
              <a:rPr lang="en"/>
              <a:t>Very different conclusions than linear methods</a:t>
            </a:r>
          </a:p>
        </p:txBody>
      </p:sp>
    </p:spTree>
  </p:cSld>
  <p:clrMapOvr>
    <a:masterClrMapping/>
  </p:clrMapOvr>
  <p:transition spd="slow">
    <p:cut/>
  </p:transition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Our work</a:t>
            </a:r>
          </a:p>
        </p:txBody>
      </p:sp>
      <p:sp>
        <p:nvSpPr>
          <p:cNvPr id="272" name="Shape 272"/>
          <p:cNvSpPr txBox="1"/>
          <p:nvPr>
            <p:ph idx="1" type="body"/>
          </p:nvPr>
        </p:nvSpPr>
        <p:spPr>
          <a:xfrm>
            <a:off x="457200" y="1200150"/>
            <a:ext cx="7826999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Analysis:</a:t>
            </a:r>
          </a:p>
          <a:p>
            <a:pPr indent="-4191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-"/>
            </a:pPr>
            <a:r>
              <a:rPr lang="en"/>
              <a:t>SPADE consistency analysis</a:t>
            </a:r>
          </a:p>
          <a:p>
            <a:pPr indent="-4191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-"/>
            </a:pPr>
            <a:r>
              <a:rPr lang="en"/>
              <a:t>Density estimation</a:t>
            </a:r>
          </a:p>
          <a:p>
            <a:pPr indent="-4191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-"/>
            </a:pPr>
            <a:r>
              <a:rPr lang="en"/>
              <a:t>Approximate “tree-preserving embedding”</a:t>
            </a:r>
          </a:p>
          <a:p>
            <a:pPr indent="-4191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-"/>
            </a:pPr>
            <a:r>
              <a:rPr b="1" lang="en"/>
              <a:t>Simpler methods</a:t>
            </a:r>
          </a:p>
        </p:txBody>
      </p:sp>
    </p:spTree>
  </p:cSld>
  <p:clrMapOvr>
    <a:masterClrMapping/>
  </p:clrMapOvr>
  <p:transition spd="slow">
    <p:cut/>
  </p:transition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 txBox="1"/>
          <p:nvPr>
            <p:ph type="title"/>
          </p:nvPr>
        </p:nvSpPr>
        <p:spPr>
          <a:xfrm>
            <a:off x="457200" y="205974"/>
            <a:ext cx="8229600" cy="9942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Partial Least Squares “progression analysis”</a:t>
            </a:r>
          </a:p>
        </p:txBody>
      </p:sp>
      <p:pic>
        <p:nvPicPr>
          <p:cNvPr id="278" name="Shape 2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61787" y="510100"/>
            <a:ext cx="3714750" cy="2657475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Shape 279"/>
          <p:cNvSpPr txBox="1"/>
          <p:nvPr>
            <p:ph idx="1" type="body"/>
          </p:nvPr>
        </p:nvSpPr>
        <p:spPr>
          <a:xfrm>
            <a:off x="457200" y="1200150"/>
            <a:ext cx="5496300" cy="12773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Tactic: apply PLS, predict time-stamp from features</a:t>
            </a:r>
          </a:p>
        </p:txBody>
      </p:sp>
      <p:pic>
        <p:nvPicPr>
          <p:cNvPr id="280" name="Shape 28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26875" y="2263650"/>
            <a:ext cx="3457575" cy="265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Shape 28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85587" y="3114675"/>
            <a:ext cx="3667125" cy="202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 txBox="1"/>
          <p:nvPr>
            <p:ph type="title"/>
          </p:nvPr>
        </p:nvSpPr>
        <p:spPr>
          <a:xfrm>
            <a:off x="457200" y="205974"/>
            <a:ext cx="8229600" cy="9942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Cluster-discretized “progression analysis”</a:t>
            </a:r>
          </a:p>
        </p:txBody>
      </p:sp>
      <p:sp>
        <p:nvSpPr>
          <p:cNvPr id="287" name="Shape 287"/>
          <p:cNvSpPr txBox="1"/>
          <p:nvPr>
            <p:ph idx="1" type="body"/>
          </p:nvPr>
        </p:nvSpPr>
        <p:spPr>
          <a:xfrm>
            <a:off x="457200" y="1200150"/>
            <a:ext cx="8229600" cy="1266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Tactic: compute a clustering of the full dataset, observe how cluster occupancy changes </a:t>
            </a:r>
          </a:p>
        </p:txBody>
      </p:sp>
      <p:pic>
        <p:nvPicPr>
          <p:cNvPr id="288" name="Shape 2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09900" y="2304550"/>
            <a:ext cx="3124200" cy="2657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hape 29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Applying TPE to cytometry data</a:t>
            </a:r>
          </a:p>
        </p:txBody>
      </p:sp>
      <p:sp>
        <p:nvSpPr>
          <p:cNvPr id="294" name="Shape 294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Shape 29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Conclusions</a:t>
            </a:r>
          </a:p>
        </p:txBody>
      </p:sp>
      <p:sp>
        <p:nvSpPr>
          <p:cNvPr id="300" name="Shape 300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4191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-"/>
            </a:pPr>
            <a:r>
              <a:rPr lang="en"/>
              <a:t>Lots of cool datasets from biology</a:t>
            </a:r>
          </a:p>
          <a:p>
            <a:pPr indent="-381000" lvl="1" marL="914400" rtl="0">
              <a:spcBef>
                <a:spcPts val="0"/>
              </a:spcBef>
              <a:buClr>
                <a:schemeClr val="dk1"/>
              </a:buClr>
              <a:buSzPct val="80000"/>
              <a:buFont typeface="Arial"/>
              <a:buChar char="-"/>
            </a:pPr>
            <a:r>
              <a:rPr lang="en"/>
              <a:t>plenty of room for (and interest in) better analysis methods</a:t>
            </a:r>
          </a:p>
          <a:p>
            <a:pPr indent="-4191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-"/>
            </a:pPr>
            <a:r>
              <a:rPr lang="en"/>
              <a:t>Difficult to objectively measure embedding quality</a:t>
            </a:r>
          </a:p>
          <a:p>
            <a:pPr indent="-419100" lvl="0" marL="45720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-"/>
            </a:pPr>
            <a:r>
              <a:rPr lang="en"/>
              <a:t>Important because it influences how biologists interpret their experiments</a:t>
            </a:r>
          </a:p>
        </p:txBody>
      </p:sp>
    </p:spTree>
  </p:cSld>
  <p:clrMapOvr>
    <a:masterClrMapping/>
  </p:clrMapOvr>
  <p:transition spd="slow">
    <p:cut/>
  </p:transition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Shape 3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References</a:t>
            </a:r>
          </a:p>
        </p:txBody>
      </p:sp>
      <p:sp>
        <p:nvSpPr>
          <p:cNvPr id="306" name="Shape 306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 txBox="1"/>
          <p:nvPr>
            <p:ph type="title"/>
          </p:nvPr>
        </p:nvSpPr>
        <p:spPr>
          <a:xfrm>
            <a:off x="457200" y="205975"/>
            <a:ext cx="4693499" cy="29480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… due to repeated “specialization”</a:t>
            </a:r>
          </a:p>
        </p:txBody>
      </p:sp>
      <p:pic>
        <p:nvPicPr>
          <p:cNvPr id="49" name="Shape 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50700" y="41752"/>
            <a:ext cx="3616875" cy="51017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>
            <p:ph type="title"/>
          </p:nvPr>
        </p:nvSpPr>
        <p:spPr>
          <a:xfrm>
            <a:off x="457200" y="205975"/>
            <a:ext cx="5099400" cy="47553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We can now make high-dimensional single-cell measurements... </a:t>
            </a:r>
          </a:p>
        </p:txBody>
      </p:sp>
      <p:pic>
        <p:nvPicPr>
          <p:cNvPr id="55" name="Shape 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0679" y="39925"/>
            <a:ext cx="3841123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/>
          <p:nvPr>
            <p:ph type="title"/>
          </p:nvPr>
        </p:nvSpPr>
        <p:spPr>
          <a:xfrm>
            <a:off x="457200" y="30775"/>
            <a:ext cx="8229600" cy="12362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… resulting in large single-cell datasets</a:t>
            </a:r>
          </a:p>
        </p:txBody>
      </p:sp>
      <p:sp>
        <p:nvSpPr>
          <p:cNvPr id="61" name="Shape 61"/>
          <p:cNvSpPr txBox="1"/>
          <p:nvPr/>
        </p:nvSpPr>
        <p:spPr>
          <a:xfrm>
            <a:off x="1575750" y="1435062"/>
            <a:ext cx="2274599" cy="140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/>
              <a:t>n ~ 1,000,000</a:t>
            </a:r>
          </a:p>
          <a:p>
            <a:pPr rtl="0">
              <a:spcBef>
                <a:spcPts val="0"/>
              </a:spcBef>
              <a:buNone/>
            </a:pPr>
            <a:r>
              <a:rPr lang="en"/>
              <a:t>d ~ 50</a:t>
            </a:r>
          </a:p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2" name="Shape 62"/>
          <p:cNvSpPr txBox="1"/>
          <p:nvPr/>
        </p:nvSpPr>
        <p:spPr>
          <a:xfrm>
            <a:off x="515375" y="2732450"/>
            <a:ext cx="534300" cy="54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"/>
              <a:t>n</a:t>
            </a:r>
          </a:p>
        </p:txBody>
      </p:sp>
      <p:sp>
        <p:nvSpPr>
          <p:cNvPr id="63" name="Shape 63"/>
          <p:cNvSpPr txBox="1"/>
          <p:nvPr/>
        </p:nvSpPr>
        <p:spPr>
          <a:xfrm>
            <a:off x="942300" y="1038050"/>
            <a:ext cx="534300" cy="54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d</a:t>
            </a:r>
          </a:p>
        </p:txBody>
      </p:sp>
      <p:sp>
        <p:nvSpPr>
          <p:cNvPr id="64" name="Shape 64"/>
          <p:cNvSpPr/>
          <p:nvPr/>
        </p:nvSpPr>
        <p:spPr>
          <a:xfrm>
            <a:off x="917707" y="1435065"/>
            <a:ext cx="583515" cy="3617026"/>
          </a:xfrm>
          <a:prstGeom prst="rect">
            <a:avLst/>
          </a:prstGeom>
          <a:solidFill>
            <a:schemeClr val="lt2"/>
          </a:solidFill>
          <a:ln cap="flat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5" name="Shape 65"/>
          <p:cNvSpPr txBox="1"/>
          <p:nvPr/>
        </p:nvSpPr>
        <p:spPr>
          <a:xfrm>
            <a:off x="843150" y="1671587"/>
            <a:ext cx="732600" cy="3143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/>
              <a:t>?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1800"/>
              <a:t>?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1800"/>
              <a:t>?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1800"/>
              <a:t>?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1800"/>
              <a:t>?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1800"/>
              <a:t>?</a:t>
            </a:r>
          </a:p>
        </p:txBody>
      </p:sp>
    </p:spTree>
  </p:cSld>
  <p:clrMapOvr>
    <a:masterClrMapping/>
  </p:clrMapOvr>
  <p:transition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 txBox="1"/>
          <p:nvPr>
            <p:ph type="title"/>
          </p:nvPr>
        </p:nvSpPr>
        <p:spPr>
          <a:xfrm>
            <a:off x="457200" y="53573"/>
            <a:ext cx="8229600" cy="12291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Traditionally analyzed by manual bivariate “gating”</a:t>
            </a:r>
          </a:p>
        </p:txBody>
      </p:sp>
      <p:grpSp>
        <p:nvGrpSpPr>
          <p:cNvPr id="71" name="Shape 71"/>
          <p:cNvGrpSpPr/>
          <p:nvPr/>
        </p:nvGrpSpPr>
        <p:grpSpPr>
          <a:xfrm>
            <a:off x="917707" y="1435065"/>
            <a:ext cx="583515" cy="3617026"/>
            <a:chOff x="917700" y="1201725"/>
            <a:chExt cx="732600" cy="3938400"/>
          </a:xfrm>
        </p:grpSpPr>
        <p:sp>
          <p:nvSpPr>
            <p:cNvPr id="72" name="Shape 72"/>
            <p:cNvSpPr/>
            <p:nvPr/>
          </p:nvSpPr>
          <p:spPr>
            <a:xfrm>
              <a:off x="917700" y="1201725"/>
              <a:ext cx="732600" cy="3938400"/>
            </a:xfrm>
            <a:prstGeom prst="rect">
              <a:avLst/>
            </a:prstGeom>
            <a:solidFill>
              <a:schemeClr val="lt2"/>
            </a:solidFill>
            <a:ln cap="flat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cxnSp>
          <p:nvCxnSpPr>
            <p:cNvPr id="73" name="Shape 73"/>
            <p:cNvCxnSpPr/>
            <p:nvPr/>
          </p:nvCxnSpPr>
          <p:spPr>
            <a:xfrm>
              <a:off x="1020000" y="1201900"/>
              <a:ext cx="0" cy="3933900"/>
            </a:xfrm>
            <a:prstGeom prst="straightConnector1">
              <a:avLst/>
            </a:prstGeom>
            <a:noFill/>
            <a:ln cap="flat" w="76200">
              <a:solidFill>
                <a:schemeClr val="dk2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74" name="Shape 74"/>
            <p:cNvCxnSpPr/>
            <p:nvPr/>
          </p:nvCxnSpPr>
          <p:spPr>
            <a:xfrm>
              <a:off x="1443875" y="1201900"/>
              <a:ext cx="0" cy="3933900"/>
            </a:xfrm>
            <a:prstGeom prst="straightConnector1">
              <a:avLst/>
            </a:prstGeom>
            <a:noFill/>
            <a:ln cap="flat" w="76200">
              <a:solidFill>
                <a:schemeClr val="dk2"/>
              </a:solidFill>
              <a:prstDash val="solid"/>
              <a:round/>
              <a:headEnd len="lg" w="lg" type="none"/>
              <a:tailEnd len="lg" w="lg" type="none"/>
            </a:ln>
          </p:spPr>
        </p:cxnSp>
      </p:grpSp>
      <p:pic>
        <p:nvPicPr>
          <p:cNvPr id="75" name="Shape 75"/>
          <p:cNvPicPr preferRelativeResize="0"/>
          <p:nvPr/>
        </p:nvPicPr>
        <p:blipFill rotWithShape="1">
          <a:blip r:embed="rId4">
            <a:alphaModFix/>
          </a:blip>
          <a:srcRect b="67328" l="75792" r="0" t="2222"/>
          <a:stretch/>
        </p:blipFill>
        <p:spPr>
          <a:xfrm>
            <a:off x="2691625" y="2319525"/>
            <a:ext cx="1657273" cy="16986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6" name="Shape 76"/>
          <p:cNvCxnSpPr/>
          <p:nvPr/>
        </p:nvCxnSpPr>
        <p:spPr>
          <a:xfrm>
            <a:off x="1853425" y="3164050"/>
            <a:ext cx="676200" cy="0"/>
          </a:xfrm>
          <a:prstGeom prst="straightConnector1">
            <a:avLst/>
          </a:prstGeom>
          <a:noFill/>
          <a:ln cap="flat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77" name="Shape 77"/>
          <p:cNvSpPr txBox="1"/>
          <p:nvPr/>
        </p:nvSpPr>
        <p:spPr>
          <a:xfrm>
            <a:off x="2529625" y="4296400"/>
            <a:ext cx="2227500" cy="3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"/>
              <a:t>Make scatterplots of 2 columns at a time</a:t>
            </a:r>
          </a:p>
        </p:txBody>
      </p:sp>
      <p:sp>
        <p:nvSpPr>
          <p:cNvPr id="78" name="Shape 78"/>
          <p:cNvSpPr txBox="1"/>
          <p:nvPr/>
        </p:nvSpPr>
        <p:spPr>
          <a:xfrm>
            <a:off x="1575750" y="1435062"/>
            <a:ext cx="2274599" cy="140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n ~ 1,000,000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d ~ 50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79" name="Shape 7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25932" y="1089399"/>
            <a:ext cx="4163767" cy="396270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Shape 80"/>
          <p:cNvSpPr txBox="1"/>
          <p:nvPr/>
        </p:nvSpPr>
        <p:spPr>
          <a:xfrm>
            <a:off x="5579100" y="4456150"/>
            <a:ext cx="819899" cy="3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i="1" lang="en"/>
              <a:t>n</a:t>
            </a:r>
            <a:r>
              <a:rPr lang="en"/>
              <a:t>(</a:t>
            </a:r>
            <a:r>
              <a:rPr i="1" lang="en"/>
              <a:t>n</a:t>
            </a:r>
            <a:r>
              <a:rPr lang="en"/>
              <a:t>-1)/2</a:t>
            </a:r>
          </a:p>
        </p:txBody>
      </p:sp>
    </p:spTree>
  </p:cSld>
  <p:clrMapOvr>
    <a:masterClrMapping/>
  </p:clrMapOvr>
  <p:transition spd="slow">
    <p:cut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Machine learning objectives</a:t>
            </a:r>
          </a:p>
        </p:txBody>
      </p:sp>
      <p:sp>
        <p:nvSpPr>
          <p:cNvPr id="86" name="Shape 86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4191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-"/>
            </a:pPr>
            <a:r>
              <a:rPr lang="en"/>
              <a:t>High-resolution data available</a:t>
            </a:r>
          </a:p>
          <a:p>
            <a:pPr indent="-419100" lvl="0" marL="457200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-"/>
            </a:pPr>
            <a:r>
              <a:rPr lang="en"/>
              <a:t>Big goals:</a:t>
            </a:r>
          </a:p>
          <a:p>
            <a:pPr indent="-381000" lvl="1" marL="914400" rtl="0">
              <a:spcBef>
                <a:spcPts val="0"/>
              </a:spcBef>
              <a:buClr>
                <a:schemeClr val="dk1"/>
              </a:buClr>
              <a:buSzPct val="80000"/>
              <a:buFont typeface="Arial"/>
              <a:buChar char="-"/>
            </a:pPr>
            <a:r>
              <a:rPr lang="en"/>
              <a:t>Visualize in 2D (</a:t>
            </a:r>
            <a:r>
              <a:rPr b="1" lang="en"/>
              <a:t>dimensionality reduction</a:t>
            </a:r>
            <a:r>
              <a:rPr lang="en"/>
              <a:t>)</a:t>
            </a:r>
          </a:p>
          <a:p>
            <a:pPr indent="-381000" lvl="1" marL="914400" rtl="0">
              <a:spcBef>
                <a:spcPts val="0"/>
              </a:spcBef>
              <a:buClr>
                <a:schemeClr val="dk1"/>
              </a:buClr>
              <a:buSzPct val="80000"/>
              <a:buFont typeface="Arial"/>
              <a:buChar char="-"/>
            </a:pPr>
            <a:r>
              <a:rPr lang="en"/>
              <a:t>Identify and characterize subtypes (</a:t>
            </a:r>
            <a:r>
              <a:rPr b="1" lang="en"/>
              <a:t>clustering</a:t>
            </a:r>
            <a:r>
              <a:rPr lang="en"/>
              <a:t>)</a:t>
            </a:r>
          </a:p>
          <a:p>
            <a:pPr indent="-381000" lvl="1" marL="914400" rtl="0">
              <a:spcBef>
                <a:spcPts val="0"/>
              </a:spcBef>
              <a:buClr>
                <a:schemeClr val="dk1"/>
              </a:buClr>
              <a:buSzPct val="80000"/>
              <a:buFont typeface="Arial"/>
              <a:buChar char="-"/>
            </a:pPr>
            <a:r>
              <a:rPr lang="en"/>
              <a:t>Understand cell signaling (</a:t>
            </a:r>
            <a:r>
              <a:rPr b="1" lang="en"/>
              <a:t>conditional density estimation</a:t>
            </a:r>
            <a:r>
              <a:rPr lang="en"/>
              <a:t>)</a:t>
            </a:r>
          </a:p>
          <a:p>
            <a:pPr indent="-381000" lvl="1" marL="914400" rtl="0">
              <a:spcBef>
                <a:spcPts val="0"/>
              </a:spcBef>
              <a:buClr>
                <a:schemeClr val="dk1"/>
              </a:buClr>
              <a:buSzPct val="80000"/>
              <a:buFont typeface="Arial"/>
              <a:buChar char="-"/>
            </a:pPr>
            <a:r>
              <a:rPr lang="en"/>
              <a:t>Understand structure of cellular variability (</a:t>
            </a:r>
            <a:r>
              <a:rPr b="1" lang="en"/>
              <a:t>representation learning</a:t>
            </a:r>
            <a:r>
              <a:rPr lang="en"/>
              <a:t>)</a:t>
            </a:r>
          </a:p>
          <a:p>
            <a:pPr indent="-381000" lvl="1" marL="914400">
              <a:spcBef>
                <a:spcPts val="0"/>
              </a:spcBef>
              <a:buClr>
                <a:schemeClr val="dk1"/>
              </a:buClr>
              <a:buSzPct val="80000"/>
              <a:buFont typeface="Arial"/>
              <a:buChar char="-"/>
            </a:pPr>
            <a:r>
              <a:rPr lang="en"/>
              <a:t>Understand iPSC reprogramming (</a:t>
            </a:r>
            <a:r>
              <a:rPr b="1" lang="en"/>
              <a:t>regression?</a:t>
            </a:r>
            <a:r>
              <a:rPr lang="en"/>
              <a:t>)</a:t>
            </a:r>
          </a:p>
        </p:txBody>
      </p:sp>
    </p:spTree>
  </p:cSld>
  <p:clrMapOvr>
    <a:masterClrMapping/>
  </p:clrMapOvr>
  <p:transition spd="slow">
    <p:cut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/>
          <p:nvPr>
            <p:ph type="title"/>
          </p:nvPr>
        </p:nvSpPr>
        <p:spPr>
          <a:xfrm>
            <a:off x="457200" y="404303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Recent high-profile work: domain-specific ML algorithms</a:t>
            </a:r>
          </a:p>
        </p:txBody>
      </p:sp>
      <p:sp>
        <p:nvSpPr>
          <p:cNvPr id="92" name="Shape 92"/>
          <p:cNvSpPr txBox="1"/>
          <p:nvPr/>
        </p:nvSpPr>
        <p:spPr>
          <a:xfrm>
            <a:off x="2055175" y="4595100"/>
            <a:ext cx="2327399" cy="4958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Dimensionality reduction</a:t>
            </a:r>
          </a:p>
        </p:txBody>
      </p:sp>
      <p:sp>
        <p:nvSpPr>
          <p:cNvPr id="93" name="Shape 93"/>
          <p:cNvSpPr txBox="1"/>
          <p:nvPr/>
        </p:nvSpPr>
        <p:spPr>
          <a:xfrm>
            <a:off x="5720625" y="4595100"/>
            <a:ext cx="2742299" cy="4958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Structured output prediction</a:t>
            </a:r>
          </a:p>
        </p:txBody>
      </p:sp>
      <p:grpSp>
        <p:nvGrpSpPr>
          <p:cNvPr id="94" name="Shape 94"/>
          <p:cNvGrpSpPr/>
          <p:nvPr/>
        </p:nvGrpSpPr>
        <p:grpSpPr>
          <a:xfrm>
            <a:off x="3261312" y="1343512"/>
            <a:ext cx="2495355" cy="3251575"/>
            <a:chOff x="161925" y="1052875"/>
            <a:chExt cx="2495355" cy="3251575"/>
          </a:xfrm>
        </p:grpSpPr>
        <p:sp>
          <p:nvSpPr>
            <p:cNvPr id="95" name="Shape 95"/>
            <p:cNvSpPr/>
            <p:nvPr/>
          </p:nvSpPr>
          <p:spPr>
            <a:xfrm>
              <a:off x="171450" y="1064150"/>
              <a:ext cx="2458200" cy="3240300"/>
            </a:xfrm>
            <a:prstGeom prst="rect">
              <a:avLst/>
            </a:prstGeom>
            <a:solidFill>
              <a:srgbClr val="FFFFFF"/>
            </a:solidFill>
            <a:ln cap="flat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pic>
          <p:nvPicPr>
            <p:cNvPr id="96" name="Shape 9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61925" y="1052875"/>
              <a:ext cx="2495355" cy="324024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7" name="Shape 9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1075" y="1349175"/>
            <a:ext cx="2458125" cy="3240249"/>
          </a:xfrm>
          <a:prstGeom prst="rect">
            <a:avLst/>
          </a:pr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98" name="Shape 9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78807" y="1370387"/>
            <a:ext cx="2425942" cy="3197824"/>
          </a:xfrm>
          <a:prstGeom prst="rect">
            <a:avLst/>
          </a:prstGeom>
          <a:noFill/>
          <a:ln cap="flat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pic>
    </p:spTree>
  </p:cSld>
  <p:clrMapOvr>
    <a:masterClrMapping/>
  </p:clrMapOvr>
  <p:transition spd="slow">
    <p:cut/>
  </p:transition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cap="flat" cmpd="sng" w="9525" algn="ctr">
          <a:solidFill>
            <a:schemeClr val="phClr">
              <a:shade val="95000"/>
              <a:satMod val="105000"/>
            </a:schemeClr>
          </a:solidFill>
          <a:prstDash val="solid"/>
        </a:ln>
        <a:ln cap="flat" cmpd="sng" w="25400" algn="ctr">
          <a:solidFill>
            <a:schemeClr val="phClr"/>
          </a:solidFill>
          <a:prstDash val="solid"/>
        </a:ln>
        <a:ln cap="flat" cmpd="sng" w="38100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rotWithShape="0" dir="5400000" dist="20000">
              <a:srgbClr val="000000">
                <a:alpha val="38000"/>
              </a:srgbClr>
            </a:outerShdw>
          </a:effectLst>
        </a:effectStyle>
        <a:effectStyle>
          <a:effectLst>
            <a:outerShdw blurRad="40000" rotWithShape="0" dir="5400000" dist="23000">
              <a:srgbClr val="000000">
                <a:alpha val="35000"/>
              </a:srgbClr>
            </a:outerShdw>
          </a:effectLst>
        </a:effectStyle>
        <a:effectStyle>
          <a:effectLst>
            <a:outerShdw blurRad="40000" rotWithShape="0" dir="5400000" dist="23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h="25400" w="635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b="180000" l="50000" r="50000" t="-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b="50000" l="50000" r="50000" t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ysClr lastClr="000000" val="windowText"/>
      </a:dk1>
      <a:lt1>
        <a:sysClr lastClr="FFFFFF" val="window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cap="flat" cmpd="sng" w="9525" algn="ctr">
          <a:solidFill>
            <a:schemeClr val="phClr">
              <a:shade val="95000"/>
              <a:satMod val="105000"/>
            </a:schemeClr>
          </a:solidFill>
          <a:prstDash val="solid"/>
        </a:ln>
        <a:ln cap="flat" cmpd="sng" w="25400" algn="ctr">
          <a:solidFill>
            <a:schemeClr val="phClr"/>
          </a:solidFill>
          <a:prstDash val="solid"/>
        </a:ln>
        <a:ln cap="flat" cmpd="sng" w="38100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rotWithShape="0" dir="5400000" dist="20000">
              <a:srgbClr val="000000">
                <a:alpha val="38000"/>
              </a:srgbClr>
            </a:outerShdw>
          </a:effectLst>
        </a:effectStyle>
        <a:effectStyle>
          <a:effectLst>
            <a:outerShdw blurRad="40000" rotWithShape="0" dir="5400000" dist="23000">
              <a:srgbClr val="000000">
                <a:alpha val="35000"/>
              </a:srgbClr>
            </a:outerShdw>
          </a:effectLst>
        </a:effectStyle>
        <a:effectStyle>
          <a:effectLst>
            <a:outerShdw blurRad="40000" rotWithShape="0" dir="5400000" dist="23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h="25400" w="635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b="180000" l="50000" r="50000" t="-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b="50000" l="50000" r="50000" t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</a:theme>
</file>

<file path=ppt/theme/theme3.xml><?xml version="1.0" encoding="utf-8"?>
<a:theme xmlns:a="http://schemas.openxmlformats.org/drawingml/2006/main" xmlns:r="http://schemas.openxmlformats.org/officeDocument/2006/relationships" name="simple-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cap="flat" cmpd="sng" w="9525" algn="ctr">
          <a:solidFill>
            <a:schemeClr val="phClr">
              <a:shade val="95000"/>
              <a:satMod val="105000"/>
            </a:schemeClr>
          </a:solidFill>
          <a:prstDash val="solid"/>
        </a:ln>
        <a:ln cap="flat" cmpd="sng" w="25400" algn="ctr">
          <a:solidFill>
            <a:schemeClr val="phClr"/>
          </a:solidFill>
          <a:prstDash val="solid"/>
        </a:ln>
        <a:ln cap="flat" cmpd="sng" w="38100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rotWithShape="0" dir="5400000" dist="20000">
              <a:srgbClr val="000000">
                <a:alpha val="38000"/>
              </a:srgbClr>
            </a:outerShdw>
          </a:effectLst>
        </a:effectStyle>
        <a:effectStyle>
          <a:effectLst>
            <a:outerShdw blurRad="40000" rotWithShape="0" dir="5400000" dist="23000">
              <a:srgbClr val="000000">
                <a:alpha val="35000"/>
              </a:srgbClr>
            </a:outerShdw>
          </a:effectLst>
        </a:effectStyle>
        <a:effectStyle>
          <a:effectLst>
            <a:outerShdw blurRad="40000" rotWithShape="0" dir="5400000" dist="23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h="25400" w="635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b="180000" l="50000" r="50000" t="-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b="50000" l="50000" r="50000" t="50000"/>
          </a:path>
        </a:gradFill>
      </a:bgFillStyleLst>
    </a:fmtScheme>
  </a:themeElements>
</a:theme>
</file>